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7"/>
  </p:notesMasterIdLst>
  <p:sldIdLst>
    <p:sldId id="549" r:id="rId2"/>
    <p:sldId id="276" r:id="rId3"/>
    <p:sldId id="265" r:id="rId4"/>
    <p:sldId id="311" r:id="rId5"/>
    <p:sldId id="1543" r:id="rId6"/>
    <p:sldId id="349" r:id="rId7"/>
    <p:sldId id="1554" r:id="rId8"/>
    <p:sldId id="1546" r:id="rId9"/>
    <p:sldId id="1562" r:id="rId10"/>
    <p:sldId id="1547" r:id="rId11"/>
    <p:sldId id="1549" r:id="rId12"/>
    <p:sldId id="1548" r:id="rId13"/>
    <p:sldId id="1563" r:id="rId14"/>
    <p:sldId id="713" r:id="rId15"/>
    <p:sldId id="1573" r:id="rId16"/>
    <p:sldId id="1552" r:id="rId17"/>
    <p:sldId id="1556" r:id="rId18"/>
    <p:sldId id="1553" r:id="rId19"/>
    <p:sldId id="551" r:id="rId20"/>
    <p:sldId id="552" r:id="rId21"/>
    <p:sldId id="545" r:id="rId22"/>
    <p:sldId id="1550" r:id="rId23"/>
    <p:sldId id="1551" r:id="rId24"/>
    <p:sldId id="1572" r:id="rId25"/>
    <p:sldId id="1579" r:id="rId26"/>
    <p:sldId id="1555" r:id="rId27"/>
    <p:sldId id="310" r:id="rId28"/>
    <p:sldId id="601" r:id="rId29"/>
    <p:sldId id="1565" r:id="rId30"/>
    <p:sldId id="1576" r:id="rId31"/>
    <p:sldId id="1577" r:id="rId32"/>
    <p:sldId id="1583" r:id="rId33"/>
    <p:sldId id="258" r:id="rId34"/>
    <p:sldId id="1578" r:id="rId35"/>
    <p:sldId id="1580" r:id="rId3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teve salop" initials="ss"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1EBBBCC-DAD2-459C-BE2E-F6DE35CF9A28}" styleName="Dark Style 2 - Accent 3/Accent 4">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3">
              <a:tint val="20000"/>
            </a:schemeClr>
          </a:solidFill>
        </a:fill>
      </a:tcStyle>
    </a:lastRow>
    <a:firstRow>
      <a:tcTxStyle b="on">
        <a:fontRef idx="minor">
          <a:scrgbClr r="0" g="0" b="0"/>
        </a:fontRef>
        <a:schemeClr val="lt1"/>
      </a:tcTxStyle>
      <a:tcStyle>
        <a:tcBdr/>
        <a:fill>
          <a:solidFill>
            <a:schemeClr val="accent4"/>
          </a:solidFill>
        </a:fill>
      </a:tcStyle>
    </a:firstRow>
  </a:tblStyle>
  <a:tblStyle styleId="{46F890A9-2807-4EBB-B81D-B2AA78EC7F39}" styleName="Dark Style 2 - Accent 5/Accent 6">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5">
              <a:tint val="20000"/>
            </a:schemeClr>
          </a:solidFill>
        </a:fill>
      </a:tcStyle>
    </a:lastRow>
    <a:firstRow>
      <a:tcTxStyle b="on">
        <a:fontRef idx="minor">
          <a:scrgbClr r="0" g="0" b="0"/>
        </a:fontRef>
        <a:schemeClr val="lt1"/>
      </a:tcTxStyle>
      <a:tcStyle>
        <a:tcBdr/>
        <a:fill>
          <a:solidFill>
            <a:schemeClr val="accent6"/>
          </a:solidFill>
        </a:fill>
      </a:tcStyle>
    </a:firstRow>
  </a:tblStyle>
  <a:tblStyle styleId="{0660B408-B3CF-4A94-85FC-2B1E0A45F4A2}" styleName="Dark Style 2 - Accent 1/Accent 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1">
              <a:tint val="20000"/>
            </a:schemeClr>
          </a:solidFill>
        </a:fill>
      </a:tcStyle>
    </a:lastRow>
    <a:firstRow>
      <a:tcTxStyle b="on">
        <a:fontRef idx="minor">
          <a:scrgbClr r="0" g="0" b="0"/>
        </a:fontRef>
        <a:schemeClr val="lt1"/>
      </a:tcTxStyle>
      <a:tcStyle>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SorterView">
  <p:normalViewPr>
    <p:restoredLeft sz="14890" autoAdjust="0"/>
    <p:restoredTop sz="93883" autoAdjust="0"/>
  </p:normalViewPr>
  <p:slideViewPr>
    <p:cSldViewPr snapToGrid="0">
      <p:cViewPr varScale="1">
        <p:scale>
          <a:sx n="70" d="100"/>
          <a:sy n="70" d="100"/>
        </p:scale>
        <p:origin x="531" y="39"/>
      </p:cViewPr>
      <p:guideLst>
        <p:guide orient="horz" pos="2160"/>
        <p:guide pos="3840"/>
      </p:guideLst>
    </p:cSldViewPr>
  </p:slideViewPr>
  <p:outlineViewPr>
    <p:cViewPr>
      <p:scale>
        <a:sx n="33" d="100"/>
        <a:sy n="33" d="100"/>
      </p:scale>
      <p:origin x="0" y="83796"/>
    </p:cViewPr>
  </p:outlineViewPr>
  <p:notesTextViewPr>
    <p:cViewPr>
      <p:scale>
        <a:sx n="1" d="1"/>
        <a:sy n="1" d="1"/>
      </p:scale>
      <p:origin x="0" y="0"/>
    </p:cViewPr>
  </p:notesTextViewPr>
  <p:sorterViewPr>
    <p:cViewPr varScale="1">
      <p:scale>
        <a:sx n="1" d="1"/>
        <a:sy n="1" d="1"/>
      </p:scale>
      <p:origin x="0" y="-13602"/>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presProps" Target="presProps.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notesMaster" Target="notesMasters/notesMaster1.xml"/><Relationship Id="rId40"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commentAuthors" Target="commentAuthor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BD3684C-C0B3-4D7D-8322-755881833EB1}" type="datetimeFigureOut">
              <a:rPr lang="en-US" smtClean="0"/>
              <a:t>4/30/2023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EFC5997-3504-4B37-A938-6FA4C3B2C1A8}" type="slidenum">
              <a:rPr lang="en-US" smtClean="0"/>
              <a:t>‹#›</a:t>
            </a:fld>
            <a:endParaRPr lang="en-US"/>
          </a:p>
        </p:txBody>
      </p:sp>
    </p:spTree>
    <p:extLst>
      <p:ext uri="{BB962C8B-B14F-4D97-AF65-F5344CB8AC3E}">
        <p14:creationId xmlns:p14="http://schemas.microsoft.com/office/powerpoint/2010/main" val="272386134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10"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Calibri" pitchFamily="34" charset="0"/>
              </a:defRPr>
            </a:lvl1pPr>
            <a:lvl2pPr marL="734852" indent="-282635">
              <a:spcBef>
                <a:spcPct val="30000"/>
              </a:spcBef>
              <a:defRPr sz="1200">
                <a:solidFill>
                  <a:schemeClr val="tx1"/>
                </a:solidFill>
                <a:latin typeface="Calibri" pitchFamily="34" charset="0"/>
              </a:defRPr>
            </a:lvl2pPr>
            <a:lvl3pPr marL="1130541" indent="-226108">
              <a:spcBef>
                <a:spcPct val="30000"/>
              </a:spcBef>
              <a:defRPr sz="1200">
                <a:solidFill>
                  <a:schemeClr val="tx1"/>
                </a:solidFill>
                <a:latin typeface="Calibri" pitchFamily="34" charset="0"/>
              </a:defRPr>
            </a:lvl3pPr>
            <a:lvl4pPr marL="1582758" indent="-226108">
              <a:spcBef>
                <a:spcPct val="30000"/>
              </a:spcBef>
              <a:defRPr sz="1200">
                <a:solidFill>
                  <a:schemeClr val="tx1"/>
                </a:solidFill>
                <a:latin typeface="Calibri" pitchFamily="34" charset="0"/>
              </a:defRPr>
            </a:lvl4pPr>
            <a:lvl5pPr marL="2034974" indent="-226108">
              <a:spcBef>
                <a:spcPct val="30000"/>
              </a:spcBef>
              <a:defRPr sz="1200">
                <a:solidFill>
                  <a:schemeClr val="tx1"/>
                </a:solidFill>
                <a:latin typeface="Calibri" pitchFamily="34" charset="0"/>
              </a:defRPr>
            </a:lvl5pPr>
            <a:lvl6pPr marL="2487191" indent="-226108" eaLnBrk="0" fontAlgn="base" hangingPunct="0">
              <a:spcBef>
                <a:spcPct val="30000"/>
              </a:spcBef>
              <a:spcAft>
                <a:spcPct val="0"/>
              </a:spcAft>
              <a:defRPr sz="1200">
                <a:solidFill>
                  <a:schemeClr val="tx1"/>
                </a:solidFill>
                <a:latin typeface="Calibri" pitchFamily="34" charset="0"/>
              </a:defRPr>
            </a:lvl6pPr>
            <a:lvl7pPr marL="2939407" indent="-226108" eaLnBrk="0" fontAlgn="base" hangingPunct="0">
              <a:spcBef>
                <a:spcPct val="30000"/>
              </a:spcBef>
              <a:spcAft>
                <a:spcPct val="0"/>
              </a:spcAft>
              <a:defRPr sz="1200">
                <a:solidFill>
                  <a:schemeClr val="tx1"/>
                </a:solidFill>
                <a:latin typeface="Calibri" pitchFamily="34" charset="0"/>
              </a:defRPr>
            </a:lvl7pPr>
            <a:lvl8pPr marL="3391624" indent="-226108" eaLnBrk="0" fontAlgn="base" hangingPunct="0">
              <a:spcBef>
                <a:spcPct val="30000"/>
              </a:spcBef>
              <a:spcAft>
                <a:spcPct val="0"/>
              </a:spcAft>
              <a:defRPr sz="1200">
                <a:solidFill>
                  <a:schemeClr val="tx1"/>
                </a:solidFill>
                <a:latin typeface="Calibri" pitchFamily="34" charset="0"/>
              </a:defRPr>
            </a:lvl8pPr>
            <a:lvl9pPr marL="3843840" indent="-226108" eaLnBrk="0" fontAlgn="base" hangingPunct="0">
              <a:spcBef>
                <a:spcPct val="30000"/>
              </a:spcBef>
              <a:spcAft>
                <a:spcPct val="0"/>
              </a:spcAft>
              <a:defRPr sz="1200">
                <a:solidFill>
                  <a:schemeClr val="tx1"/>
                </a:solidFill>
                <a:latin typeface="Calibri" pitchFamily="34" charset="0"/>
              </a:defRPr>
            </a:lvl9pPr>
          </a:lstStyle>
          <a:p>
            <a:pPr>
              <a:spcBef>
                <a:spcPct val="0"/>
              </a:spcBef>
            </a:pPr>
            <a:fld id="{E87E48AD-A094-4999-A34F-14D7CF6FABD1}" type="slidenum">
              <a:rPr lang="en-US" altLang="en-US" smtClean="0">
                <a:latin typeface="Arial" charset="0"/>
              </a:rPr>
              <a:pPr>
                <a:spcBef>
                  <a:spcPct val="0"/>
                </a:spcBef>
              </a:pPr>
              <a:t>1</a:t>
            </a:fld>
            <a:endParaRPr lang="en-US" altLang="en-US">
              <a:latin typeface="Arial" charset="0"/>
            </a:endParaRPr>
          </a:p>
        </p:txBody>
      </p:sp>
      <p:sp>
        <p:nvSpPr>
          <p:cNvPr id="94211" name="Rectangle 2"/>
          <p:cNvSpPr>
            <a:spLocks noGrp="1" noRot="1" noChangeAspect="1" noChangeArrowheads="1" noTextEdit="1"/>
          </p:cNvSpPr>
          <p:nvPr>
            <p:ph type="sldImg"/>
          </p:nvPr>
        </p:nvSpPr>
        <p:spPr bwMode="auto">
          <a:xfrm>
            <a:off x="685800" y="1143000"/>
            <a:ext cx="5486400" cy="3086100"/>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4212"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a:ln/>
        </p:spPr>
      </p:sp>
      <p:sp>
        <p:nvSpPr>
          <p:cNvPr id="50179" name="Notes Placeholder 2"/>
          <p:cNvSpPr>
            <a:spLocks noGrp="1"/>
          </p:cNvSpPr>
          <p:nvPr>
            <p:ph type="body" idx="1"/>
          </p:nvPr>
        </p:nvSpPr>
        <p:spPr>
          <a:noFill/>
          <a:ln/>
        </p:spPr>
        <p:txBody>
          <a:bodyPr/>
          <a:lstStyle/>
          <a:p>
            <a:endParaRPr lang="en-US"/>
          </a:p>
        </p:txBody>
      </p:sp>
      <p:sp>
        <p:nvSpPr>
          <p:cNvPr id="50180" name="Slide Number Placeholder 3"/>
          <p:cNvSpPr>
            <a:spLocks noGrp="1"/>
          </p:cNvSpPr>
          <p:nvPr>
            <p:ph type="sldNum" sz="quarter" idx="5"/>
          </p:nvPr>
        </p:nvSpPr>
        <p:spPr>
          <a:noFill/>
        </p:spPr>
        <p:txBody>
          <a:bodyPr/>
          <a:lstStyle/>
          <a:p>
            <a:fld id="{CC23727A-268E-429A-BE29-B64F53DF1B6A}" type="slidenum">
              <a:rPr lang="en-US" smtClean="0"/>
              <a:pPr/>
              <a:t>2</a:t>
            </a:fld>
            <a:endParaRPr lang="en-US"/>
          </a:p>
        </p:txBody>
      </p:sp>
    </p:spTree>
    <p:extLst>
      <p:ext uri="{BB962C8B-B14F-4D97-AF65-F5344CB8AC3E}">
        <p14:creationId xmlns:p14="http://schemas.microsoft.com/office/powerpoint/2010/main" val="41427914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pPr>
              <a:defRPr/>
            </a:pPr>
            <a:fld id="{54ECFE7B-EB47-4FDD-9DAA-EC5BB10517D9}" type="slidenum">
              <a:rPr lang="en-US" smtClean="0"/>
              <a:pPr>
                <a:defRPr/>
              </a:pPr>
              <a:t>4</a:t>
            </a:fld>
            <a:endParaRPr lang="en-US"/>
          </a:p>
        </p:txBody>
      </p:sp>
    </p:spTree>
    <p:extLst>
      <p:ext uri="{BB962C8B-B14F-4D97-AF65-F5344CB8AC3E}">
        <p14:creationId xmlns:p14="http://schemas.microsoft.com/office/powerpoint/2010/main" val="17275668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pPr>
              <a:defRPr/>
            </a:pPr>
            <a:fld id="{54ECFE7B-EB47-4FDD-9DAA-EC5BB10517D9}" type="slidenum">
              <a:rPr lang="en-US" smtClean="0"/>
              <a:pPr>
                <a:defRPr/>
              </a:pPr>
              <a:t>8</a:t>
            </a:fld>
            <a:endParaRPr lang="en-US"/>
          </a:p>
        </p:txBody>
      </p:sp>
    </p:spTree>
    <p:extLst>
      <p:ext uri="{BB962C8B-B14F-4D97-AF65-F5344CB8AC3E}">
        <p14:creationId xmlns:p14="http://schemas.microsoft.com/office/powerpoint/2010/main" val="109782114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pPr>
              <a:defRPr/>
            </a:pPr>
            <a:fld id="{54ECFE7B-EB47-4FDD-9DAA-EC5BB10517D9}" type="slidenum">
              <a:rPr lang="en-US" smtClean="0"/>
              <a:pPr>
                <a:defRPr/>
              </a:pPr>
              <a:t>10</a:t>
            </a:fld>
            <a:endParaRPr lang="en-US"/>
          </a:p>
        </p:txBody>
      </p:sp>
    </p:spTree>
    <p:extLst>
      <p:ext uri="{BB962C8B-B14F-4D97-AF65-F5344CB8AC3E}">
        <p14:creationId xmlns:p14="http://schemas.microsoft.com/office/powerpoint/2010/main" val="109782114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258" name="Rectangle 7"/>
          <p:cNvSpPr>
            <a:spLocks noGrp="1" noChangeArrowheads="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Calibri" pitchFamily="34" charset="0"/>
              </a:defRPr>
            </a:lvl1pPr>
            <a:lvl2pPr marL="734852" indent="-282635">
              <a:spcBef>
                <a:spcPct val="30000"/>
              </a:spcBef>
              <a:defRPr sz="1200">
                <a:solidFill>
                  <a:schemeClr val="tx1"/>
                </a:solidFill>
                <a:latin typeface="Calibri" pitchFamily="34" charset="0"/>
              </a:defRPr>
            </a:lvl2pPr>
            <a:lvl3pPr marL="1130541" indent="-226108">
              <a:spcBef>
                <a:spcPct val="30000"/>
              </a:spcBef>
              <a:defRPr sz="1200">
                <a:solidFill>
                  <a:schemeClr val="tx1"/>
                </a:solidFill>
                <a:latin typeface="Calibri" pitchFamily="34" charset="0"/>
              </a:defRPr>
            </a:lvl3pPr>
            <a:lvl4pPr marL="1582758" indent="-226108">
              <a:spcBef>
                <a:spcPct val="30000"/>
              </a:spcBef>
              <a:defRPr sz="1200">
                <a:solidFill>
                  <a:schemeClr val="tx1"/>
                </a:solidFill>
                <a:latin typeface="Calibri" pitchFamily="34" charset="0"/>
              </a:defRPr>
            </a:lvl4pPr>
            <a:lvl5pPr marL="2034974" indent="-226108">
              <a:spcBef>
                <a:spcPct val="30000"/>
              </a:spcBef>
              <a:defRPr sz="1200">
                <a:solidFill>
                  <a:schemeClr val="tx1"/>
                </a:solidFill>
                <a:latin typeface="Calibri" pitchFamily="34" charset="0"/>
              </a:defRPr>
            </a:lvl5pPr>
            <a:lvl6pPr marL="2487191" indent="-226108" eaLnBrk="0" fontAlgn="base" hangingPunct="0">
              <a:spcBef>
                <a:spcPct val="30000"/>
              </a:spcBef>
              <a:spcAft>
                <a:spcPct val="0"/>
              </a:spcAft>
              <a:defRPr sz="1200">
                <a:solidFill>
                  <a:schemeClr val="tx1"/>
                </a:solidFill>
                <a:latin typeface="Calibri" pitchFamily="34" charset="0"/>
              </a:defRPr>
            </a:lvl6pPr>
            <a:lvl7pPr marL="2939407" indent="-226108" eaLnBrk="0" fontAlgn="base" hangingPunct="0">
              <a:spcBef>
                <a:spcPct val="30000"/>
              </a:spcBef>
              <a:spcAft>
                <a:spcPct val="0"/>
              </a:spcAft>
              <a:defRPr sz="1200">
                <a:solidFill>
                  <a:schemeClr val="tx1"/>
                </a:solidFill>
                <a:latin typeface="Calibri" pitchFamily="34" charset="0"/>
              </a:defRPr>
            </a:lvl7pPr>
            <a:lvl8pPr marL="3391624" indent="-226108" eaLnBrk="0" fontAlgn="base" hangingPunct="0">
              <a:spcBef>
                <a:spcPct val="30000"/>
              </a:spcBef>
              <a:spcAft>
                <a:spcPct val="0"/>
              </a:spcAft>
              <a:defRPr sz="1200">
                <a:solidFill>
                  <a:schemeClr val="tx1"/>
                </a:solidFill>
                <a:latin typeface="Calibri" pitchFamily="34" charset="0"/>
              </a:defRPr>
            </a:lvl8pPr>
            <a:lvl9pPr marL="3843840" indent="-226108" eaLnBrk="0" fontAlgn="base" hangingPunct="0">
              <a:spcBef>
                <a:spcPct val="30000"/>
              </a:spcBef>
              <a:spcAft>
                <a:spcPct val="0"/>
              </a:spcAft>
              <a:defRPr sz="1200">
                <a:solidFill>
                  <a:schemeClr val="tx1"/>
                </a:solidFill>
                <a:latin typeface="Calibri" pitchFamily="34" charset="0"/>
              </a:defRPr>
            </a:lvl9pPr>
          </a:lstStyle>
          <a:p>
            <a:pPr>
              <a:spcBef>
                <a:spcPct val="0"/>
              </a:spcBef>
            </a:pPr>
            <a:fld id="{9893C7F6-4ED4-43E2-9EB7-697F22D0FE98}" type="slidenum">
              <a:rPr lang="en-US" altLang="en-US" smtClean="0">
                <a:latin typeface="Arial" charset="0"/>
              </a:rPr>
              <a:pPr>
                <a:spcBef>
                  <a:spcPct val="0"/>
                </a:spcBef>
              </a:pPr>
              <a:t>19</a:t>
            </a:fld>
            <a:endParaRPr lang="en-US" altLang="en-US">
              <a:latin typeface="Arial" charset="0"/>
            </a:endParaRPr>
          </a:p>
        </p:txBody>
      </p:sp>
      <p:sp>
        <p:nvSpPr>
          <p:cNvPr id="96259" name="Rectangle 2"/>
          <p:cNvSpPr>
            <a:spLocks noGrp="1" noRot="1" noChangeAspect="1" noChangeArrowheads="1" noTextEdit="1"/>
          </p:cNvSpPr>
          <p:nvPr>
            <p:ph type="sldImg"/>
          </p:nvPr>
        </p:nvSpPr>
        <p:spPr bwMode="auto">
          <a:xfrm>
            <a:off x="685800" y="1143000"/>
            <a:ext cx="5486400" cy="3086100"/>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96260"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endParaRPr lang="en-US"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a:ln/>
        </p:spPr>
      </p:sp>
      <p:sp>
        <p:nvSpPr>
          <p:cNvPr id="50179" name="Notes Placeholder 2"/>
          <p:cNvSpPr>
            <a:spLocks noGrp="1"/>
          </p:cNvSpPr>
          <p:nvPr>
            <p:ph type="body" idx="1"/>
          </p:nvPr>
        </p:nvSpPr>
        <p:spPr>
          <a:noFill/>
          <a:ln/>
        </p:spPr>
        <p:txBody>
          <a:bodyPr/>
          <a:lstStyle/>
          <a:p>
            <a:endParaRPr lang="en-US"/>
          </a:p>
        </p:txBody>
      </p:sp>
      <p:sp>
        <p:nvSpPr>
          <p:cNvPr id="50180" name="Slide Number Placeholder 3"/>
          <p:cNvSpPr>
            <a:spLocks noGrp="1"/>
          </p:cNvSpPr>
          <p:nvPr>
            <p:ph type="sldNum" sz="quarter" idx="5"/>
          </p:nvPr>
        </p:nvSpPr>
        <p:spPr>
          <a:noFill/>
        </p:spPr>
        <p:txBody>
          <a:bodyPr/>
          <a:lstStyle/>
          <a:p>
            <a:fld id="{CC23727A-268E-429A-BE29-B64F53DF1B6A}" type="slidenum">
              <a:rPr lang="en-US" smtClean="0"/>
              <a:pPr/>
              <a:t>30</a:t>
            </a:fld>
            <a:endParaRPr lang="en-US"/>
          </a:p>
        </p:txBody>
      </p:sp>
    </p:spTree>
    <p:extLst>
      <p:ext uri="{BB962C8B-B14F-4D97-AF65-F5344CB8AC3E}">
        <p14:creationId xmlns:p14="http://schemas.microsoft.com/office/powerpoint/2010/main" val="330836519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normAutofit/>
          </a:bodyPr>
          <a:lstStyle>
            <a:lvl1pPr algn="ctr">
              <a:defRPr sz="3600"/>
            </a:lvl1pPr>
          </a:lstStyle>
          <a:p>
            <a:r>
              <a:rPr lang="en-US" dirty="0"/>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4" name="Date Placeholder 3"/>
          <p:cNvSpPr>
            <a:spLocks noGrp="1"/>
          </p:cNvSpPr>
          <p:nvPr>
            <p:ph type="dt" sz="half" idx="10"/>
          </p:nvPr>
        </p:nvSpPr>
        <p:spPr/>
        <p:txBody>
          <a:bodyPr/>
          <a:lstStyle/>
          <a:p>
            <a:fld id="{3CF21D6F-D09B-4A37-9C28-28663DAF6F08}"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3FA0A93-60EE-4E9D-852F-604094E61050}" type="slidenum">
              <a:rPr lang="en-US" smtClean="0"/>
              <a:t>‹#›</a:t>
            </a:fld>
            <a:endParaRPr lang="en-US"/>
          </a:p>
        </p:txBody>
      </p:sp>
      <p:sp>
        <p:nvSpPr>
          <p:cNvPr id="8" name="Content Placeholder 7">
            <a:extLst>
              <a:ext uri="{FF2B5EF4-FFF2-40B4-BE49-F238E27FC236}">
                <a16:creationId xmlns:a16="http://schemas.microsoft.com/office/drawing/2014/main" id="{C7DFAD23-52B0-4C6E-AEFD-3B5F60C8DE71}"/>
              </a:ext>
            </a:extLst>
          </p:cNvPr>
          <p:cNvSpPr>
            <a:spLocks noGrp="1"/>
          </p:cNvSpPr>
          <p:nvPr>
            <p:ph sz="quarter" idx="13"/>
          </p:nvPr>
        </p:nvSpPr>
        <p:spPr>
          <a:xfrm>
            <a:off x="3487738" y="2300288"/>
            <a:ext cx="46037" cy="46037"/>
          </a:xfrm>
        </p:spPr>
        <p:txBody>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243111363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6245660E-8268-4F06-860A-087B961F904E}"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17180099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E1AE5D30-A388-4DF5-BB70-F11EF46C9399}"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426318863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6991AF19-EF4B-4C26-84D7-AE887B4D474C}" type="datetime1">
              <a:rPr lang="en-US" smtClean="0"/>
              <a:t>4/30/2023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22243624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normAutofit/>
          </a:bodyPr>
          <a:lstStyle>
            <a:lvl1pPr>
              <a:defRPr sz="3200"/>
            </a:lvl1pPr>
          </a:lstStyle>
          <a:p>
            <a:r>
              <a:rPr lang="en-US" dirty="0"/>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7" name="Date Placeholder 6"/>
          <p:cNvSpPr>
            <a:spLocks noGrp="1"/>
          </p:cNvSpPr>
          <p:nvPr>
            <p:ph type="dt" sz="half" idx="10"/>
          </p:nvPr>
        </p:nvSpPr>
        <p:spPr/>
        <p:txBody>
          <a:bodyPr/>
          <a:lstStyle/>
          <a:p>
            <a:fld id="{B17DD9EE-9658-4661-ACB6-9A4668EE57E5}" type="datetime1">
              <a:rPr lang="en-US" smtClean="0"/>
              <a:t>4/30/2023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24704573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200"/>
            </a:lvl1pPr>
          </a:lstStyle>
          <a:p>
            <a:r>
              <a:rPr lang="en-US" dirty="0"/>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44C78049-BEF5-411F-9CD6-70396C4573CF}" type="datetime1">
              <a:rPr lang="en-US" smtClean="0"/>
              <a:t>4/30/2023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133171659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normAutofit/>
          </a:bodyPr>
          <a:lstStyle>
            <a:lvl1pPr>
              <a:defRPr sz="3200"/>
            </a:lvl1pPr>
          </a:lstStyle>
          <a:p>
            <a:r>
              <a:rPr lang="en-US" dirty="0"/>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286519E6-DFDF-43BF-A95C-11654DF9F167}" type="datetime1">
              <a:rPr lang="en-US" smtClean="0"/>
              <a:t>4/30/2023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221403867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32582BA3-BAC5-4609-A2B8-131B5C3AF07B}" type="datetime1">
              <a:rPr lang="en-US" smtClean="0"/>
              <a:t>4/30/2023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31156444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28540F7-4FCA-469D-AAAD-C987E008F568}" type="datetime1">
              <a:rPr lang="en-US" smtClean="0"/>
              <a:t>4/30/2023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140878281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2C54612F-946A-48E5-A874-D544FB74292B}" type="datetime1">
              <a:rPr lang="en-US" smtClean="0"/>
              <a:t>4/30/2023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29835008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6B2CE78E-32F8-4A49-A8C9-75857C58DC30}" type="datetime1">
              <a:rPr lang="en-US" smtClean="0"/>
              <a:t>4/30/2023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3FA0A93-60EE-4E9D-852F-604094E61050}" type="slidenum">
              <a:rPr lang="en-US" smtClean="0"/>
              <a:t>‹#›</a:t>
            </a:fld>
            <a:endParaRPr lang="en-US"/>
          </a:p>
        </p:txBody>
      </p:sp>
    </p:spTree>
    <p:extLst>
      <p:ext uri="{BB962C8B-B14F-4D97-AF65-F5344CB8AC3E}">
        <p14:creationId xmlns:p14="http://schemas.microsoft.com/office/powerpoint/2010/main" val="13973910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F741946-E131-4447-97B9-3AE1F5C0221A}" type="datetime1">
              <a:rPr lang="en-US" smtClean="0"/>
              <a:t>4/30/2023</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3FA0A93-60EE-4E9D-852F-604094E61050}" type="slidenum">
              <a:rPr lang="en-US" smtClean="0"/>
              <a:t>‹#›</a:t>
            </a:fld>
            <a:endParaRPr lang="en-US"/>
          </a:p>
        </p:txBody>
      </p:sp>
    </p:spTree>
    <p:extLst>
      <p:ext uri="{BB962C8B-B14F-4D97-AF65-F5344CB8AC3E}">
        <p14:creationId xmlns:p14="http://schemas.microsoft.com/office/powerpoint/2010/main" val="344452518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Rectangle 4"/>
          <p:cNvSpPr>
            <a:spLocks noGrp="1" noChangeArrowheads="1"/>
          </p:cNvSpPr>
          <p:nvPr>
            <p:ph type="ctrTitle"/>
          </p:nvPr>
        </p:nvSpPr>
        <p:spPr>
          <a:xfrm>
            <a:off x="743802" y="3115101"/>
            <a:ext cx="10363200" cy="1470025"/>
          </a:xfrm>
        </p:spPr>
        <p:txBody>
          <a:bodyPr>
            <a:normAutofit fontScale="90000"/>
          </a:bodyPr>
          <a:lstStyle/>
          <a:p>
            <a:r>
              <a:rPr lang="en-US" altLang="en-US" dirty="0">
                <a:latin typeface="Times New Roman" pitchFamily="18" charset="0"/>
                <a:cs typeface="Times New Roman" pitchFamily="18" charset="0"/>
              </a:rPr>
              <a:t>Topic 13</a:t>
            </a:r>
            <a:br>
              <a:rPr lang="en-US" altLang="en-US" dirty="0">
                <a:latin typeface="Times New Roman" pitchFamily="18" charset="0"/>
                <a:cs typeface="Times New Roman" pitchFamily="18" charset="0"/>
              </a:rPr>
            </a:br>
            <a:r>
              <a:rPr lang="en-US" altLang="en-US" dirty="0">
                <a:latin typeface="Times New Roman" pitchFamily="18" charset="0"/>
                <a:cs typeface="Times New Roman" pitchFamily="18" charset="0"/>
              </a:rPr>
              <a:t>Merger Coordinated Effects Analysis</a:t>
            </a:r>
            <a:br>
              <a:rPr lang="en-US" altLang="en-US" dirty="0">
                <a:latin typeface="Times New Roman" pitchFamily="18" charset="0"/>
                <a:cs typeface="Times New Roman" pitchFamily="18" charset="0"/>
              </a:rPr>
            </a:br>
            <a:r>
              <a:rPr lang="en-US" altLang="en-US" dirty="0">
                <a:latin typeface="Times New Roman" pitchFamily="18" charset="0"/>
                <a:cs typeface="Times New Roman" pitchFamily="18" charset="0"/>
              </a:rPr>
              <a:t>Potential Entry Mergers</a:t>
            </a:r>
            <a:br>
              <a:rPr lang="en-US" altLang="en-US" dirty="0">
                <a:latin typeface="Times New Roman" pitchFamily="18" charset="0"/>
                <a:cs typeface="Times New Roman" pitchFamily="18" charset="0"/>
              </a:rPr>
            </a:br>
            <a:br>
              <a:rPr lang="en-US" altLang="en-US" dirty="0">
                <a:latin typeface="Times New Roman" pitchFamily="18" charset="0"/>
                <a:cs typeface="Times New Roman" pitchFamily="18" charset="0"/>
              </a:rPr>
            </a:br>
            <a:br>
              <a:rPr lang="en-US" altLang="en-US" dirty="0">
                <a:latin typeface="Times New Roman" pitchFamily="18" charset="0"/>
                <a:cs typeface="Times New Roman" pitchFamily="18" charset="0"/>
              </a:rPr>
            </a:br>
            <a:r>
              <a:rPr lang="en-US" sz="3600" dirty="0"/>
              <a:t>Professor Steven Salop</a:t>
            </a:r>
            <a:br>
              <a:rPr lang="en-US" sz="3600" dirty="0"/>
            </a:br>
            <a:r>
              <a:rPr lang="en-US" sz="3600" dirty="0"/>
              <a:t>Antitrust Econ &amp; Law</a:t>
            </a:r>
            <a:br>
              <a:rPr lang="en-US" sz="3600" dirty="0"/>
            </a:br>
            <a:r>
              <a:rPr lang="en-US" sz="3600" dirty="0"/>
              <a:t>Fall 2021</a:t>
            </a:r>
            <a:endParaRPr lang="en-US" altLang="en-US" dirty="0">
              <a:latin typeface="Times New Roman" pitchFamily="18" charset="0"/>
              <a:cs typeface="Times New Roman" pitchFamily="18" charset="0"/>
            </a:endParaRPr>
          </a:p>
        </p:txBody>
      </p:sp>
      <p:sp>
        <p:nvSpPr>
          <p:cNvPr id="55299" name="Rectangle 5"/>
          <p:cNvSpPr>
            <a:spLocks noGrp="1" noChangeArrowheads="1"/>
          </p:cNvSpPr>
          <p:nvPr>
            <p:ph type="subTitle" idx="1"/>
          </p:nvPr>
        </p:nvSpPr>
        <p:spPr/>
        <p:txBody>
          <a:bodyPr/>
          <a:lstStyle/>
          <a:p>
            <a:r>
              <a:rPr lang="en-US" altLang="en-US" dirty="0"/>
              <a:t> </a:t>
            </a:r>
          </a:p>
        </p:txBody>
      </p:sp>
      <p:sp>
        <p:nvSpPr>
          <p:cNvPr id="2" name="Slide Number Placeholder 1"/>
          <p:cNvSpPr>
            <a:spLocks noGrp="1"/>
          </p:cNvSpPr>
          <p:nvPr>
            <p:ph type="sldNum" sz="quarter" idx="12"/>
          </p:nvPr>
        </p:nvSpPr>
        <p:spPr/>
        <p:txBody>
          <a:bodyPr/>
          <a:lstStyle/>
          <a:p>
            <a:fld id="{A3FA0A93-60EE-4E9D-852F-604094E61050}" type="slidenum">
              <a:rPr lang="en-US" smtClean="0"/>
              <a:t>1</a:t>
            </a:fld>
            <a:endParaRPr lang="en-US"/>
          </a:p>
        </p:txBody>
      </p:sp>
    </p:spTree>
    <p:extLst>
      <p:ext uri="{BB962C8B-B14F-4D97-AF65-F5344CB8AC3E}">
        <p14:creationId xmlns:p14="http://schemas.microsoft.com/office/powerpoint/2010/main" val="168076488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848423" y="303568"/>
            <a:ext cx="9981600" cy="762000"/>
          </a:xfrm>
        </p:spPr>
        <p:txBody>
          <a:bodyPr>
            <a:noAutofit/>
          </a:bodyPr>
          <a:lstStyle/>
          <a:p>
            <a:r>
              <a:rPr lang="en-US" i="1" dirty="0"/>
              <a:t>HCA </a:t>
            </a:r>
            <a:r>
              <a:rPr lang="en-US" dirty="0"/>
              <a:t>Rebuttal Arguments </a:t>
            </a:r>
            <a:r>
              <a:rPr lang="en-US" sz="1400" i="1" dirty="0">
                <a:solidFill>
                  <a:srgbClr val="00B0F0"/>
                </a:solidFill>
              </a:rPr>
              <a:t>(pp.809-11)</a:t>
            </a:r>
            <a:endParaRPr lang="en-US" i="1" dirty="0">
              <a:solidFill>
                <a:srgbClr val="00B0F0"/>
              </a:solidFill>
            </a:endParaRPr>
          </a:p>
        </p:txBody>
      </p:sp>
      <p:sp>
        <p:nvSpPr>
          <p:cNvPr id="5" name="Content Placeholder 4"/>
          <p:cNvSpPr>
            <a:spLocks noGrp="1"/>
          </p:cNvSpPr>
          <p:nvPr>
            <p:ph idx="1"/>
          </p:nvPr>
        </p:nvSpPr>
        <p:spPr>
          <a:xfrm>
            <a:off x="248183" y="1219041"/>
            <a:ext cx="7681131" cy="5644269"/>
          </a:xfrm>
        </p:spPr>
        <p:txBody>
          <a:bodyPr>
            <a:noAutofit/>
          </a:bodyPr>
          <a:lstStyle/>
          <a:p>
            <a:r>
              <a:rPr lang="en-US" sz="2000" dirty="0"/>
              <a:t>Hospital services are complex and heterogeneous</a:t>
            </a:r>
          </a:p>
          <a:p>
            <a:pPr lvl="1"/>
            <a:r>
              <a:rPr lang="en-US" sz="1600" dirty="0"/>
              <a:t>Yes, products are differentiated; and this makes coordination harder</a:t>
            </a:r>
          </a:p>
          <a:p>
            <a:pPr lvl="1"/>
            <a:r>
              <a:rPr lang="en-US" sz="1600" i="1" dirty="0">
                <a:solidFill>
                  <a:srgbClr val="C00000"/>
                </a:solidFill>
              </a:rPr>
              <a:t>But, no showing that they are more differentiated than typical </a:t>
            </a:r>
          </a:p>
          <a:p>
            <a:r>
              <a:rPr lang="en-US" sz="2000" dirty="0"/>
              <a:t>Hospital services portfolios differ by hospital</a:t>
            </a:r>
          </a:p>
          <a:p>
            <a:pPr lvl="1"/>
            <a:r>
              <a:rPr lang="en-US" sz="1600" i="1" dirty="0">
                <a:solidFill>
                  <a:srgbClr val="C00000"/>
                </a:solidFill>
              </a:rPr>
              <a:t>But, coordination can occur service by service</a:t>
            </a:r>
          </a:p>
          <a:p>
            <a:r>
              <a:rPr lang="en-US" sz="2000" dirty="0"/>
              <a:t>Hospital owners are heterogeneous</a:t>
            </a:r>
          </a:p>
          <a:p>
            <a:pPr lvl="1"/>
            <a:r>
              <a:rPr lang="en-US" sz="1600" dirty="0"/>
              <a:t>Some are for-profit and others are non-profit</a:t>
            </a:r>
          </a:p>
          <a:p>
            <a:pPr lvl="1"/>
            <a:r>
              <a:rPr lang="en-US" sz="1600" i="1" dirty="0">
                <a:solidFill>
                  <a:srgbClr val="C00000"/>
                </a:solidFill>
              </a:rPr>
              <a:t>But, adoption of non-profit form does not change human nature </a:t>
            </a:r>
          </a:p>
          <a:p>
            <a:r>
              <a:rPr lang="en-US" sz="2000" i="1" dirty="0"/>
              <a:t>Big </a:t>
            </a:r>
            <a:r>
              <a:rPr lang="en-US" sz="2000" dirty="0"/>
              <a:t>Buyers (insurance companies)</a:t>
            </a:r>
          </a:p>
          <a:p>
            <a:pPr lvl="1"/>
            <a:r>
              <a:rPr lang="en-US" sz="1600" dirty="0"/>
              <a:t>Buyer concentration can inhibit collusion</a:t>
            </a:r>
          </a:p>
          <a:p>
            <a:pPr lvl="1"/>
            <a:r>
              <a:rPr lang="en-US" sz="1600" i="1" dirty="0">
                <a:solidFill>
                  <a:srgbClr val="C00000"/>
                </a:solidFill>
              </a:rPr>
              <a:t>But, health insurers at the time did not control consumer hospital choice </a:t>
            </a:r>
          </a:p>
          <a:p>
            <a:pPr lvl="1"/>
            <a:r>
              <a:rPr lang="en-US" sz="1600" i="1" dirty="0">
                <a:solidFill>
                  <a:srgbClr val="C00000"/>
                </a:solidFill>
              </a:rPr>
              <a:t>And, even if insurers could direct choice,  if the Big-4 coordinated, the smaller hospital lacked  sufficient capacity</a:t>
            </a:r>
          </a:p>
          <a:p>
            <a:r>
              <a:rPr lang="en-US" sz="2000" dirty="0"/>
              <a:t>Complaint to FTC came from a competitor </a:t>
            </a:r>
          </a:p>
          <a:p>
            <a:pPr lvl="1"/>
            <a:endParaRPr lang="en-US" sz="1600" dirty="0"/>
          </a:p>
          <a:p>
            <a:pPr lvl="1"/>
            <a:endParaRPr lang="en-US" sz="1600" dirty="0"/>
          </a:p>
        </p:txBody>
      </p:sp>
      <p:sp>
        <p:nvSpPr>
          <p:cNvPr id="3" name="Slide Number Placeholder 2"/>
          <p:cNvSpPr>
            <a:spLocks noGrp="1"/>
          </p:cNvSpPr>
          <p:nvPr>
            <p:ph type="sldNum" sz="quarter" idx="12"/>
          </p:nvPr>
        </p:nvSpPr>
        <p:spPr/>
        <p:txBody>
          <a:bodyPr/>
          <a:lstStyle/>
          <a:p>
            <a:pPr>
              <a:defRPr/>
            </a:pPr>
            <a:fld id="{5DB1A829-65F2-4106-9B8E-BCFD85D18F0F}" type="slidenum">
              <a:rPr lang="en-US" smtClean="0"/>
              <a:pPr>
                <a:defRPr/>
              </a:pPr>
              <a:t>10</a:t>
            </a:fld>
            <a:endParaRPr lang="en-US"/>
          </a:p>
        </p:txBody>
      </p:sp>
      <p:cxnSp>
        <p:nvCxnSpPr>
          <p:cNvPr id="6" name="Straight Arrow Connector 5">
            <a:extLst>
              <a:ext uri="{FF2B5EF4-FFF2-40B4-BE49-F238E27FC236}">
                <a16:creationId xmlns:a16="http://schemas.microsoft.com/office/drawing/2014/main" id="{8950C5C2-5ACC-478F-B23A-3DDD12B37112}"/>
              </a:ext>
            </a:extLst>
          </p:cNvPr>
          <p:cNvCxnSpPr>
            <a:cxnSpLocks/>
          </p:cNvCxnSpPr>
          <p:nvPr/>
        </p:nvCxnSpPr>
        <p:spPr>
          <a:xfrm flipH="1" flipV="1">
            <a:off x="5477494" y="3350766"/>
            <a:ext cx="2241591" cy="22593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8703D6C2-04A4-4D8B-B3B2-21639117C764}"/>
              </a:ext>
            </a:extLst>
          </p:cNvPr>
          <p:cNvSpPr txBox="1"/>
          <p:nvPr/>
        </p:nvSpPr>
        <p:spPr>
          <a:xfrm>
            <a:off x="7854462" y="3164447"/>
            <a:ext cx="3235444" cy="923330"/>
          </a:xfrm>
          <a:prstGeom prst="rect">
            <a:avLst/>
          </a:prstGeom>
          <a:noFill/>
          <a:ln w="38100">
            <a:solidFill>
              <a:srgbClr val="0070C0"/>
            </a:solidFill>
          </a:ln>
        </p:spPr>
        <p:txBody>
          <a:bodyPr wrap="square" rtlCol="0">
            <a:spAutoFit/>
          </a:bodyPr>
          <a:lstStyle/>
          <a:p>
            <a:r>
              <a:rPr lang="en-US" b="1" i="1" dirty="0">
                <a:solidFill>
                  <a:srgbClr val="0070C0"/>
                </a:solidFill>
              </a:rPr>
              <a:t>Empirical studies at the time showed no difference in behavior</a:t>
            </a:r>
          </a:p>
        </p:txBody>
      </p:sp>
      <p:cxnSp>
        <p:nvCxnSpPr>
          <p:cNvPr id="8" name="Straight Arrow Connector 7">
            <a:extLst>
              <a:ext uri="{FF2B5EF4-FFF2-40B4-BE49-F238E27FC236}">
                <a16:creationId xmlns:a16="http://schemas.microsoft.com/office/drawing/2014/main" id="{8950C5C2-5ACC-478F-B23A-3DDD12B37112}"/>
              </a:ext>
            </a:extLst>
          </p:cNvPr>
          <p:cNvCxnSpPr>
            <a:cxnSpLocks/>
          </p:cNvCxnSpPr>
          <p:nvPr/>
        </p:nvCxnSpPr>
        <p:spPr>
          <a:xfrm flipH="1">
            <a:off x="5477494" y="2259781"/>
            <a:ext cx="2241592" cy="419173"/>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8703D6C2-04A4-4D8B-B3B2-21639117C764}"/>
              </a:ext>
            </a:extLst>
          </p:cNvPr>
          <p:cNvSpPr txBox="1"/>
          <p:nvPr/>
        </p:nvSpPr>
        <p:spPr>
          <a:xfrm>
            <a:off x="7854462" y="1515163"/>
            <a:ext cx="3662710" cy="1323439"/>
          </a:xfrm>
          <a:prstGeom prst="rect">
            <a:avLst/>
          </a:prstGeom>
          <a:noFill/>
          <a:ln w="38100">
            <a:solidFill>
              <a:srgbClr val="0070C0"/>
            </a:solidFill>
          </a:ln>
        </p:spPr>
        <p:txBody>
          <a:bodyPr wrap="square" rtlCol="0">
            <a:spAutoFit/>
          </a:bodyPr>
          <a:lstStyle/>
          <a:p>
            <a:r>
              <a:rPr lang="en-US" sz="2000" b="1" i="1" dirty="0">
                <a:solidFill>
                  <a:srgbClr val="0070C0"/>
                </a:solidFill>
              </a:rPr>
              <a:t>Another </a:t>
            </a:r>
            <a:r>
              <a:rPr lang="en-US" sz="2000" b="1" i="1" u="sng" dirty="0">
                <a:solidFill>
                  <a:srgbClr val="0070C0"/>
                </a:solidFill>
              </a:rPr>
              <a:t>stronger counter</a:t>
            </a:r>
            <a:r>
              <a:rPr lang="en-US" sz="2000" b="1" i="1" dirty="0">
                <a:solidFill>
                  <a:srgbClr val="0070C0"/>
                </a:solidFill>
              </a:rPr>
              <a:t> is that the hospitals could coordinate on reduced capacity.  That also is facilitated by CON regulations. </a:t>
            </a:r>
          </a:p>
        </p:txBody>
      </p:sp>
      <p:cxnSp>
        <p:nvCxnSpPr>
          <p:cNvPr id="14" name="Straight Arrow Connector 13">
            <a:extLst>
              <a:ext uri="{FF2B5EF4-FFF2-40B4-BE49-F238E27FC236}">
                <a16:creationId xmlns:a16="http://schemas.microsoft.com/office/drawing/2014/main" id="{627E755A-69B2-4B47-AAB1-CA766FBB27BA}"/>
              </a:ext>
            </a:extLst>
          </p:cNvPr>
          <p:cNvCxnSpPr>
            <a:cxnSpLocks/>
          </p:cNvCxnSpPr>
          <p:nvPr/>
        </p:nvCxnSpPr>
        <p:spPr>
          <a:xfrm flipH="1" flipV="1">
            <a:off x="4917516" y="5720904"/>
            <a:ext cx="1053132" cy="28592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6B234025-3FCC-492C-8E09-7AC01773525A}"/>
              </a:ext>
            </a:extLst>
          </p:cNvPr>
          <p:cNvSpPr txBox="1"/>
          <p:nvPr/>
        </p:nvSpPr>
        <p:spPr>
          <a:xfrm>
            <a:off x="6096000" y="5822165"/>
            <a:ext cx="1758462" cy="369332"/>
          </a:xfrm>
          <a:prstGeom prst="rect">
            <a:avLst/>
          </a:prstGeom>
          <a:noFill/>
          <a:ln w="38100">
            <a:solidFill>
              <a:srgbClr val="0070C0"/>
            </a:solidFill>
          </a:ln>
        </p:spPr>
        <p:txBody>
          <a:bodyPr wrap="square" rtlCol="0">
            <a:spAutoFit/>
          </a:bodyPr>
          <a:lstStyle/>
          <a:p>
            <a:r>
              <a:rPr lang="en-US" b="1" i="1" dirty="0">
                <a:solidFill>
                  <a:srgbClr val="0070C0"/>
                </a:solidFill>
              </a:rPr>
              <a:t>See later slide</a:t>
            </a:r>
          </a:p>
        </p:txBody>
      </p:sp>
      <p:sp>
        <p:nvSpPr>
          <p:cNvPr id="20" name="Title 3">
            <a:extLst>
              <a:ext uri="{FF2B5EF4-FFF2-40B4-BE49-F238E27FC236}">
                <a16:creationId xmlns:a16="http://schemas.microsoft.com/office/drawing/2014/main" id="{5504F476-0DA3-4A42-A43F-4C3963F5F763}"/>
              </a:ext>
            </a:extLst>
          </p:cNvPr>
          <p:cNvSpPr txBox="1">
            <a:spLocks/>
          </p:cNvSpPr>
          <p:nvPr/>
        </p:nvSpPr>
        <p:spPr>
          <a:xfrm>
            <a:off x="848423" y="294043"/>
            <a:ext cx="9981600" cy="762000"/>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3200" kern="1200">
                <a:solidFill>
                  <a:schemeClr val="tx1"/>
                </a:solidFill>
                <a:latin typeface="+mj-lt"/>
                <a:ea typeface="+mj-ea"/>
                <a:cs typeface="+mj-cs"/>
              </a:defRPr>
            </a:lvl1pPr>
          </a:lstStyle>
          <a:p>
            <a:endParaRPr lang="en-US" i="1" dirty="0">
              <a:solidFill>
                <a:srgbClr val="00B0F0"/>
              </a:solidFill>
            </a:endParaRPr>
          </a:p>
        </p:txBody>
      </p:sp>
      <p:cxnSp>
        <p:nvCxnSpPr>
          <p:cNvPr id="21" name="Straight Arrow Connector 20">
            <a:extLst>
              <a:ext uri="{FF2B5EF4-FFF2-40B4-BE49-F238E27FC236}">
                <a16:creationId xmlns:a16="http://schemas.microsoft.com/office/drawing/2014/main" id="{045F467B-759B-4679-A461-5B296D024C4A}"/>
              </a:ext>
            </a:extLst>
          </p:cNvPr>
          <p:cNvCxnSpPr>
            <a:cxnSpLocks/>
          </p:cNvCxnSpPr>
          <p:nvPr/>
        </p:nvCxnSpPr>
        <p:spPr>
          <a:xfrm flipH="1">
            <a:off x="6341015" y="1244056"/>
            <a:ext cx="1378070" cy="75586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23" name="TextBox 22">
            <a:extLst>
              <a:ext uri="{FF2B5EF4-FFF2-40B4-BE49-F238E27FC236}">
                <a16:creationId xmlns:a16="http://schemas.microsoft.com/office/drawing/2014/main" id="{1F24013F-D8F3-4451-BDF4-7DA71828B7B8}"/>
              </a:ext>
            </a:extLst>
          </p:cNvPr>
          <p:cNvSpPr txBox="1"/>
          <p:nvPr/>
        </p:nvSpPr>
        <p:spPr>
          <a:xfrm>
            <a:off x="7854462" y="320726"/>
            <a:ext cx="1922522" cy="923330"/>
          </a:xfrm>
          <a:prstGeom prst="rect">
            <a:avLst/>
          </a:prstGeom>
          <a:noFill/>
          <a:ln w="38100">
            <a:solidFill>
              <a:srgbClr val="0070C0"/>
            </a:solidFill>
          </a:ln>
        </p:spPr>
        <p:txBody>
          <a:bodyPr wrap="square" rtlCol="0">
            <a:spAutoFit/>
          </a:bodyPr>
          <a:lstStyle/>
          <a:p>
            <a:r>
              <a:rPr lang="en-US" b="1" i="1" dirty="0">
                <a:solidFill>
                  <a:srgbClr val="0070C0"/>
                </a:solidFill>
              </a:rPr>
              <a:t>Recall analogous point in Heinz - see next slide</a:t>
            </a:r>
          </a:p>
        </p:txBody>
      </p:sp>
    </p:spTree>
    <p:extLst>
      <p:ext uri="{BB962C8B-B14F-4D97-AF65-F5344CB8AC3E}">
        <p14:creationId xmlns:p14="http://schemas.microsoft.com/office/powerpoint/2010/main" val="16936865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Recall </a:t>
            </a:r>
            <a:r>
              <a:rPr lang="en-US" i="1" dirty="0"/>
              <a:t>Heinz </a:t>
            </a:r>
            <a:r>
              <a:rPr lang="en-US" dirty="0"/>
              <a:t>(2001) on Cartel Problems </a:t>
            </a:r>
            <a:r>
              <a:rPr lang="en-US" sz="2000" i="1" dirty="0">
                <a:solidFill>
                  <a:srgbClr val="00B0F0"/>
                </a:solidFill>
              </a:rPr>
              <a:t>(p. 721)</a:t>
            </a:r>
            <a:endParaRPr lang="en-US" i="1" dirty="0">
              <a:solidFill>
                <a:srgbClr val="00B0F0"/>
              </a:solidFill>
            </a:endParaRPr>
          </a:p>
        </p:txBody>
      </p:sp>
      <p:sp>
        <p:nvSpPr>
          <p:cNvPr id="3" name="Content Placeholder 2"/>
          <p:cNvSpPr>
            <a:spLocks noGrp="1"/>
          </p:cNvSpPr>
          <p:nvPr>
            <p:ph idx="1"/>
          </p:nvPr>
        </p:nvSpPr>
        <p:spPr>
          <a:xfrm>
            <a:off x="838200" y="1825625"/>
            <a:ext cx="8610600" cy="4351338"/>
          </a:xfrm>
        </p:spPr>
        <p:txBody>
          <a:bodyPr>
            <a:normAutofit/>
          </a:bodyPr>
          <a:lstStyle/>
          <a:p>
            <a:r>
              <a:rPr lang="en-US" dirty="0"/>
              <a:t>Court skepticism towards “cartel problems” argument was similar to Posner’s </a:t>
            </a:r>
          </a:p>
          <a:p>
            <a:r>
              <a:rPr lang="en-US" dirty="0">
                <a:solidFill>
                  <a:srgbClr val="C00000"/>
                </a:solidFill>
              </a:rPr>
              <a:t>I.e., No showing that these problems of monitoring and policing coordination were greater in baby food than in other markets</a:t>
            </a:r>
          </a:p>
        </p:txBody>
      </p:sp>
      <p:sp>
        <p:nvSpPr>
          <p:cNvPr id="4" name="Slide Number Placeholder 3"/>
          <p:cNvSpPr>
            <a:spLocks noGrp="1"/>
          </p:cNvSpPr>
          <p:nvPr>
            <p:ph type="sldNum" sz="quarter" idx="12"/>
          </p:nvPr>
        </p:nvSpPr>
        <p:spPr/>
        <p:txBody>
          <a:bodyPr/>
          <a:lstStyle/>
          <a:p>
            <a:fld id="{A3FA0A93-60EE-4E9D-852F-604094E61050}" type="slidenum">
              <a:rPr lang="en-US" smtClean="0"/>
              <a:t>11</a:t>
            </a:fld>
            <a:endParaRPr lang="en-US"/>
          </a:p>
        </p:txBody>
      </p:sp>
    </p:spTree>
    <p:extLst>
      <p:ext uri="{BB962C8B-B14F-4D97-AF65-F5344CB8AC3E}">
        <p14:creationId xmlns:p14="http://schemas.microsoft.com/office/powerpoint/2010/main" val="51659004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HCA Sidebars</a:t>
            </a:r>
          </a:p>
        </p:txBody>
      </p:sp>
      <p:sp>
        <p:nvSpPr>
          <p:cNvPr id="3" name="Text Placeholder 2"/>
          <p:cNvSpPr>
            <a:spLocks noGrp="1"/>
          </p:cNvSpPr>
          <p:nvPr>
            <p:ph type="body" idx="1"/>
          </p:nvPr>
        </p:nvSpPr>
        <p:spPr/>
        <p:txBody>
          <a:bodyPr/>
          <a:lstStyle/>
          <a:p>
            <a:pPr algn="ctr"/>
            <a:r>
              <a:rPr lang="en-US" dirty="0"/>
              <a:t> </a:t>
            </a:r>
          </a:p>
        </p:txBody>
      </p:sp>
      <p:sp>
        <p:nvSpPr>
          <p:cNvPr id="4" name="Slide Number Placeholder 3"/>
          <p:cNvSpPr>
            <a:spLocks noGrp="1"/>
          </p:cNvSpPr>
          <p:nvPr>
            <p:ph type="sldNum" sz="quarter" idx="12"/>
          </p:nvPr>
        </p:nvSpPr>
        <p:spPr>
          <a:xfrm>
            <a:off x="8610600" y="6356350"/>
            <a:ext cx="2743200" cy="365125"/>
          </a:xfrm>
        </p:spPr>
        <p:txBody>
          <a:bodyPr/>
          <a:lstStyle/>
          <a:p>
            <a:fld id="{A3FA0A93-60EE-4E9D-852F-604094E61050}" type="slidenum">
              <a:rPr lang="en-US" smtClean="0"/>
              <a:t>12</a:t>
            </a:fld>
            <a:endParaRPr lang="en-US"/>
          </a:p>
        </p:txBody>
      </p:sp>
    </p:spTree>
    <p:extLst>
      <p:ext uri="{BB962C8B-B14F-4D97-AF65-F5344CB8AC3E}">
        <p14:creationId xmlns:p14="http://schemas.microsoft.com/office/powerpoint/2010/main" val="16954823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23A48C-F99E-4F98-B9A6-93066ED9ADE0}"/>
              </a:ext>
            </a:extLst>
          </p:cNvPr>
          <p:cNvSpPr>
            <a:spLocks noGrp="1"/>
          </p:cNvSpPr>
          <p:nvPr>
            <p:ph type="title"/>
          </p:nvPr>
        </p:nvSpPr>
        <p:spPr>
          <a:xfrm>
            <a:off x="838200" y="346075"/>
            <a:ext cx="10515600" cy="1325563"/>
          </a:xfrm>
        </p:spPr>
        <p:txBody>
          <a:bodyPr/>
          <a:lstStyle/>
          <a:p>
            <a:r>
              <a:rPr lang="en-US" dirty="0"/>
              <a:t>Posner - “Complaint to FTC Came From a Competitor”</a:t>
            </a:r>
          </a:p>
        </p:txBody>
      </p:sp>
      <p:sp>
        <p:nvSpPr>
          <p:cNvPr id="3" name="Content Placeholder 2">
            <a:extLst>
              <a:ext uri="{FF2B5EF4-FFF2-40B4-BE49-F238E27FC236}">
                <a16:creationId xmlns:a16="http://schemas.microsoft.com/office/drawing/2014/main" id="{A6221E43-B8B8-422E-A38D-0D6551B2F2A4}"/>
              </a:ext>
            </a:extLst>
          </p:cNvPr>
          <p:cNvSpPr>
            <a:spLocks noGrp="1"/>
          </p:cNvSpPr>
          <p:nvPr>
            <p:ph idx="1"/>
          </p:nvPr>
        </p:nvSpPr>
        <p:spPr>
          <a:xfrm>
            <a:off x="838200" y="1825625"/>
            <a:ext cx="6904133" cy="4351338"/>
          </a:xfrm>
        </p:spPr>
        <p:txBody>
          <a:bodyPr>
            <a:normAutofit/>
          </a:bodyPr>
          <a:lstStyle/>
          <a:p>
            <a:r>
              <a:rPr lang="en-US" sz="2000" dirty="0"/>
              <a:t>To Posner, this is the </a:t>
            </a:r>
            <a:r>
              <a:rPr lang="en-US" sz="2000" dirty="0">
                <a:solidFill>
                  <a:srgbClr val="C00000"/>
                </a:solidFill>
              </a:rPr>
              <a:t>“most telling argument” </a:t>
            </a:r>
            <a:r>
              <a:rPr lang="en-US" sz="2000" dirty="0"/>
              <a:t>for the defense</a:t>
            </a:r>
          </a:p>
          <a:p>
            <a:pPr lvl="1"/>
            <a:r>
              <a:rPr lang="en-US" sz="2000" dirty="0"/>
              <a:t>Why?  Competitor would benefit from collusion leading to higher price.  So competitors must really have been concerned that prices would fall!</a:t>
            </a:r>
          </a:p>
          <a:p>
            <a:r>
              <a:rPr lang="en-US" sz="2000" dirty="0">
                <a:solidFill>
                  <a:srgbClr val="C00000"/>
                </a:solidFill>
              </a:rPr>
              <a:t>But Posner overlooks </a:t>
            </a:r>
            <a:r>
              <a:rPr lang="en-US" sz="2000" i="1" dirty="0">
                <a:solidFill>
                  <a:srgbClr val="C00000"/>
                </a:solidFill>
              </a:rPr>
              <a:t>exclusionary </a:t>
            </a:r>
            <a:r>
              <a:rPr lang="en-US" sz="2000" dirty="0">
                <a:solidFill>
                  <a:srgbClr val="C00000"/>
                </a:solidFill>
              </a:rPr>
              <a:t>effects </a:t>
            </a:r>
          </a:p>
          <a:p>
            <a:pPr lvl="1"/>
            <a:r>
              <a:rPr lang="en-US" sz="2000" dirty="0"/>
              <a:t>The competitor likely was concerned that the coordination would prevent it from expanding, which would increase its profits while leading to more competition and lower profits.</a:t>
            </a:r>
          </a:p>
          <a:p>
            <a:pPr lvl="1"/>
            <a:r>
              <a:rPr lang="en-US" sz="2000" dirty="0"/>
              <a:t>As Posner previously observed (on p. 807), the incumbent firms could use “Certificate of Need” regulation to deter or delay entry (or expansion by mavericks). </a:t>
            </a:r>
          </a:p>
          <a:p>
            <a:endParaRPr lang="en-US" sz="2000" dirty="0"/>
          </a:p>
        </p:txBody>
      </p:sp>
      <p:sp>
        <p:nvSpPr>
          <p:cNvPr id="4" name="Slide Number Placeholder 3">
            <a:extLst>
              <a:ext uri="{FF2B5EF4-FFF2-40B4-BE49-F238E27FC236}">
                <a16:creationId xmlns:a16="http://schemas.microsoft.com/office/drawing/2014/main" id="{29DEF74F-EDD8-41B0-ABFB-5901CF552F99}"/>
              </a:ext>
            </a:extLst>
          </p:cNvPr>
          <p:cNvSpPr>
            <a:spLocks noGrp="1"/>
          </p:cNvSpPr>
          <p:nvPr>
            <p:ph type="sldNum" sz="quarter" idx="12"/>
          </p:nvPr>
        </p:nvSpPr>
        <p:spPr/>
        <p:txBody>
          <a:bodyPr/>
          <a:lstStyle/>
          <a:p>
            <a:fld id="{A3FA0A93-60EE-4E9D-852F-604094E61050}" type="slidenum">
              <a:rPr lang="en-US" smtClean="0"/>
              <a:t>13</a:t>
            </a:fld>
            <a:endParaRPr lang="en-US" dirty="0"/>
          </a:p>
        </p:txBody>
      </p:sp>
      <p:sp>
        <p:nvSpPr>
          <p:cNvPr id="5" name="TextBox 4">
            <a:extLst>
              <a:ext uri="{FF2B5EF4-FFF2-40B4-BE49-F238E27FC236}">
                <a16:creationId xmlns:a16="http://schemas.microsoft.com/office/drawing/2014/main" id="{3C63552A-0DB4-47E4-803E-199CB9D22E75}"/>
              </a:ext>
            </a:extLst>
          </p:cNvPr>
          <p:cNvSpPr txBox="1"/>
          <p:nvPr/>
        </p:nvSpPr>
        <p:spPr>
          <a:xfrm>
            <a:off x="8166101" y="3403642"/>
            <a:ext cx="3782170" cy="2308324"/>
          </a:xfrm>
          <a:prstGeom prst="rect">
            <a:avLst/>
          </a:prstGeom>
          <a:noFill/>
          <a:ln w="38100">
            <a:solidFill>
              <a:srgbClr val="0070C0"/>
            </a:solidFill>
          </a:ln>
        </p:spPr>
        <p:txBody>
          <a:bodyPr wrap="square" rtlCol="0">
            <a:spAutoFit/>
          </a:bodyPr>
          <a:lstStyle/>
          <a:p>
            <a:r>
              <a:rPr lang="en-US" b="1" i="1" dirty="0">
                <a:solidFill>
                  <a:srgbClr val="0070C0"/>
                </a:solidFill>
              </a:rPr>
              <a:t>How did Posner miss this obvious rationale, </a:t>
            </a:r>
            <a:r>
              <a:rPr lang="en-US" b="1" i="1" dirty="0">
                <a:solidFill>
                  <a:srgbClr val="C00000"/>
                </a:solidFill>
              </a:rPr>
              <a:t>contained in this very opinion?  </a:t>
            </a:r>
          </a:p>
          <a:p>
            <a:endParaRPr lang="en-US" b="1" i="1" dirty="0">
              <a:solidFill>
                <a:srgbClr val="0070C0"/>
              </a:solidFill>
            </a:endParaRPr>
          </a:p>
          <a:p>
            <a:r>
              <a:rPr lang="en-US" b="1" i="1" dirty="0">
                <a:solidFill>
                  <a:srgbClr val="0070C0"/>
                </a:solidFill>
              </a:rPr>
              <a:t>Answer: Chicago-school Kool-Aid and “Confirmation Bias” generally, run deep, even among brilliant judges!</a:t>
            </a:r>
          </a:p>
        </p:txBody>
      </p:sp>
      <p:cxnSp>
        <p:nvCxnSpPr>
          <p:cNvPr id="6" name="Straight Arrow Connector 5">
            <a:extLst>
              <a:ext uri="{FF2B5EF4-FFF2-40B4-BE49-F238E27FC236}">
                <a16:creationId xmlns:a16="http://schemas.microsoft.com/office/drawing/2014/main" id="{DC20897C-D540-4DF5-A8B7-17E8148DEA29}"/>
              </a:ext>
            </a:extLst>
          </p:cNvPr>
          <p:cNvCxnSpPr>
            <a:cxnSpLocks/>
          </p:cNvCxnSpPr>
          <p:nvPr/>
        </p:nvCxnSpPr>
        <p:spPr>
          <a:xfrm flipH="1">
            <a:off x="7379004" y="4322636"/>
            <a:ext cx="575213" cy="19333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7245005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12BD31E-AE79-48E4-B720-23EC8FB87BCC}"/>
              </a:ext>
            </a:extLst>
          </p:cNvPr>
          <p:cNvSpPr>
            <a:spLocks noGrp="1"/>
          </p:cNvSpPr>
          <p:nvPr>
            <p:ph type="title"/>
          </p:nvPr>
        </p:nvSpPr>
        <p:spPr>
          <a:xfrm>
            <a:off x="427233" y="355600"/>
            <a:ext cx="10515600" cy="1325563"/>
          </a:xfrm>
        </p:spPr>
        <p:txBody>
          <a:bodyPr/>
          <a:lstStyle/>
          <a:p>
            <a:r>
              <a:rPr lang="en-US" i="1" dirty="0"/>
              <a:t>HCA </a:t>
            </a:r>
            <a:r>
              <a:rPr lang="en-US" dirty="0"/>
              <a:t>Suggests the Intuition of the Hypo Monopolist Test in the Context of Coordinated Effects Concerns</a:t>
            </a:r>
          </a:p>
        </p:txBody>
      </p:sp>
      <p:sp>
        <p:nvSpPr>
          <p:cNvPr id="3" name="Content Placeholder 2">
            <a:extLst>
              <a:ext uri="{FF2B5EF4-FFF2-40B4-BE49-F238E27FC236}">
                <a16:creationId xmlns:a16="http://schemas.microsoft.com/office/drawing/2014/main" id="{C52569DF-ECC8-4299-982B-39883A3DBC77}"/>
              </a:ext>
            </a:extLst>
          </p:cNvPr>
          <p:cNvSpPr>
            <a:spLocks noGrp="1"/>
          </p:cNvSpPr>
          <p:nvPr>
            <p:ph idx="1"/>
          </p:nvPr>
        </p:nvSpPr>
        <p:spPr>
          <a:xfrm>
            <a:off x="427233" y="1610669"/>
            <a:ext cx="9407647" cy="5110805"/>
          </a:xfrm>
        </p:spPr>
        <p:txBody>
          <a:bodyPr>
            <a:normAutofit/>
          </a:bodyPr>
          <a:lstStyle/>
          <a:p>
            <a:r>
              <a:rPr lang="en-US" sz="2000" dirty="0"/>
              <a:t>Posner does not formally define a market, but rather evaluates whether substitution to outpatient facilities or hospitals in other cites would prevent coordination, </a:t>
            </a:r>
          </a:p>
          <a:p>
            <a:r>
              <a:rPr lang="en-US" sz="2000" dirty="0"/>
              <a:t>This suggests a way to think about market definition in the context of coordinated effects </a:t>
            </a:r>
          </a:p>
          <a:p>
            <a:pPr lvl="1"/>
            <a:r>
              <a:rPr lang="en-US" sz="1800" dirty="0">
                <a:solidFill>
                  <a:srgbClr val="0070C0"/>
                </a:solidFill>
              </a:rPr>
              <a:t>Suppose the competitive concern is that a merger will lead to coordinated effects among a specific set of firms (say {</a:t>
            </a:r>
            <a:r>
              <a:rPr lang="en-US" sz="1800" dirty="0" err="1">
                <a:solidFill>
                  <a:srgbClr val="0070C0"/>
                </a:solidFill>
              </a:rPr>
              <a:t>A,B,C,D,E</a:t>
            </a:r>
            <a:r>
              <a:rPr lang="en-US" sz="1800" dirty="0">
                <a:solidFill>
                  <a:srgbClr val="0070C0"/>
                </a:solidFill>
              </a:rPr>
              <a:t>}) that includes the 2 merging firms</a:t>
            </a:r>
          </a:p>
          <a:p>
            <a:pPr lvl="1"/>
            <a:r>
              <a:rPr lang="en-US" sz="1800" dirty="0">
                <a:solidFill>
                  <a:srgbClr val="0070C0"/>
                </a:solidFill>
              </a:rPr>
              <a:t>If a hypothetical legal cartel of those firms would fail because a sufficient number of consumers would substitute to non-cartel firms, then we do not need to do any further analysis of coordination among those firms.  </a:t>
            </a:r>
          </a:p>
          <a:p>
            <a:pPr lvl="1"/>
            <a:r>
              <a:rPr lang="en-US" sz="1800" b="1" i="1" dirty="0">
                <a:solidFill>
                  <a:srgbClr val="0070C0"/>
                </a:solidFill>
              </a:rPr>
              <a:t>But - </a:t>
            </a:r>
            <a:r>
              <a:rPr lang="en-US" sz="1800" b="1" dirty="0">
                <a:solidFill>
                  <a:srgbClr val="0070C0"/>
                </a:solidFill>
              </a:rPr>
              <a:t>if that a hypothetical legal cartel of those firms would succeed in raising prices (because few consumers would substitute), then further analysis of the </a:t>
            </a:r>
            <a:br>
              <a:rPr lang="en-US" sz="1800" b="1" dirty="0">
                <a:solidFill>
                  <a:srgbClr val="0070C0"/>
                </a:solidFill>
              </a:rPr>
            </a:br>
            <a:r>
              <a:rPr lang="en-US" sz="1800" b="1" dirty="0">
                <a:solidFill>
                  <a:srgbClr val="0070C0"/>
                </a:solidFill>
              </a:rPr>
              <a:t>“cartel problems” would be required. </a:t>
            </a:r>
          </a:p>
          <a:p>
            <a:r>
              <a:rPr lang="en-US" sz="2000" b="1" dirty="0">
                <a:solidFill>
                  <a:srgbClr val="C00000"/>
                </a:solidFill>
              </a:rPr>
              <a:t>They hypo monopolist test identifies a group of firms that could coordinate, </a:t>
            </a:r>
            <a:br>
              <a:rPr lang="en-US" sz="2000" b="1" dirty="0">
                <a:solidFill>
                  <a:srgbClr val="C00000"/>
                </a:solidFill>
              </a:rPr>
            </a:br>
            <a:r>
              <a:rPr lang="en-US" sz="2000" b="1" dirty="0">
                <a:solidFill>
                  <a:srgbClr val="C00000"/>
                </a:solidFill>
              </a:rPr>
              <a:t>if coordination legally were permitted.  </a:t>
            </a:r>
          </a:p>
          <a:p>
            <a:r>
              <a:rPr lang="en-US" sz="2000" dirty="0">
                <a:solidFill>
                  <a:srgbClr val="C00000"/>
                </a:solidFill>
              </a:rPr>
              <a:t>In fact, the HMGs approach to market definition is integrated with coordinated effects concerns; and it was introduced in 1982 when the HMGs focused mainly on coordinated effects.  </a:t>
            </a:r>
          </a:p>
        </p:txBody>
      </p:sp>
      <p:sp>
        <p:nvSpPr>
          <p:cNvPr id="4" name="Slide Number Placeholder 3">
            <a:extLst>
              <a:ext uri="{FF2B5EF4-FFF2-40B4-BE49-F238E27FC236}">
                <a16:creationId xmlns:a16="http://schemas.microsoft.com/office/drawing/2014/main" id="{8638FC9F-91EE-44C7-9D11-7883F8E591A2}"/>
              </a:ext>
            </a:extLst>
          </p:cNvPr>
          <p:cNvSpPr>
            <a:spLocks noGrp="1"/>
          </p:cNvSpPr>
          <p:nvPr>
            <p:ph type="sldNum" sz="quarter" idx="12"/>
          </p:nvPr>
        </p:nvSpPr>
        <p:spPr/>
        <p:txBody>
          <a:bodyPr/>
          <a:lstStyle/>
          <a:p>
            <a:fld id="{A3FA0A93-60EE-4E9D-852F-604094E61050}" type="slidenum">
              <a:rPr lang="en-US" smtClean="0"/>
              <a:t>14</a:t>
            </a:fld>
            <a:endParaRPr lang="en-US"/>
          </a:p>
        </p:txBody>
      </p:sp>
    </p:spTree>
    <p:extLst>
      <p:ext uri="{BB962C8B-B14F-4D97-AF65-F5344CB8AC3E}">
        <p14:creationId xmlns:p14="http://schemas.microsoft.com/office/powerpoint/2010/main" val="65433186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Horizontal Merger Guidelines Analysis</a:t>
            </a:r>
          </a:p>
        </p:txBody>
      </p:sp>
      <p:sp>
        <p:nvSpPr>
          <p:cNvPr id="3" name="Text Placeholder 2"/>
          <p:cNvSpPr>
            <a:spLocks noGrp="1"/>
          </p:cNvSpPr>
          <p:nvPr>
            <p:ph type="body" idx="1"/>
          </p:nvPr>
        </p:nvSpPr>
        <p:spPr/>
        <p:txBody>
          <a:bodyPr/>
          <a:lstStyle/>
          <a:p>
            <a:pPr algn="ctr"/>
            <a:r>
              <a:rPr lang="en-US" dirty="0"/>
              <a:t> </a:t>
            </a:r>
          </a:p>
        </p:txBody>
      </p:sp>
      <p:sp>
        <p:nvSpPr>
          <p:cNvPr id="4" name="Slide Number Placeholder 3"/>
          <p:cNvSpPr>
            <a:spLocks noGrp="1"/>
          </p:cNvSpPr>
          <p:nvPr>
            <p:ph type="sldNum" sz="quarter" idx="12"/>
          </p:nvPr>
        </p:nvSpPr>
        <p:spPr>
          <a:xfrm>
            <a:off x="8610600" y="6356350"/>
            <a:ext cx="2743200" cy="365125"/>
          </a:xfrm>
        </p:spPr>
        <p:txBody>
          <a:bodyPr/>
          <a:lstStyle/>
          <a:p>
            <a:fld id="{A3FA0A93-60EE-4E9D-852F-604094E61050}" type="slidenum">
              <a:rPr lang="en-US" smtClean="0"/>
              <a:t>15</a:t>
            </a:fld>
            <a:endParaRPr lang="en-US"/>
          </a:p>
        </p:txBody>
      </p:sp>
    </p:spTree>
    <p:extLst>
      <p:ext uri="{BB962C8B-B14F-4D97-AF65-F5344CB8AC3E}">
        <p14:creationId xmlns:p14="http://schemas.microsoft.com/office/powerpoint/2010/main" val="293516785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Unilateral vs Coordinated Effects Enforcement</a:t>
            </a:r>
          </a:p>
        </p:txBody>
      </p:sp>
      <p:sp>
        <p:nvSpPr>
          <p:cNvPr id="3" name="Content Placeholder 2"/>
          <p:cNvSpPr>
            <a:spLocks noGrp="1"/>
          </p:cNvSpPr>
          <p:nvPr>
            <p:ph idx="1"/>
          </p:nvPr>
        </p:nvSpPr>
        <p:spPr>
          <a:xfrm>
            <a:off x="838200" y="1825625"/>
            <a:ext cx="7919720" cy="4667250"/>
          </a:xfrm>
        </p:spPr>
        <p:txBody>
          <a:bodyPr>
            <a:normAutofit fontScale="85000" lnSpcReduction="20000"/>
          </a:bodyPr>
          <a:lstStyle/>
          <a:p>
            <a:r>
              <a:rPr lang="en-US" dirty="0"/>
              <a:t>1982 HMGs focused almost solely on coordinated effects</a:t>
            </a:r>
          </a:p>
          <a:p>
            <a:r>
              <a:rPr lang="en-US" dirty="0"/>
              <a:t>After unilateral effects introduced in 1992 HMGs, most cases focused on unilateral effects</a:t>
            </a:r>
          </a:p>
          <a:p>
            <a:pPr lvl="1"/>
            <a:r>
              <a:rPr lang="en-US" dirty="0"/>
              <a:t>Loss of head-to-head competition is obvious </a:t>
            </a:r>
          </a:p>
          <a:p>
            <a:pPr lvl="1"/>
            <a:r>
              <a:rPr lang="en-US" dirty="0"/>
              <a:t>Agency ability to quantify with DRs and UPPs</a:t>
            </a:r>
          </a:p>
          <a:p>
            <a:r>
              <a:rPr lang="en-US" dirty="0"/>
              <a:t>By contrast, coordinated effects analysis was more qualitative.</a:t>
            </a:r>
          </a:p>
          <a:p>
            <a:pPr lvl="1"/>
            <a:r>
              <a:rPr lang="en-US" dirty="0"/>
              <a:t>High concentration </a:t>
            </a:r>
          </a:p>
          <a:p>
            <a:pPr lvl="1"/>
            <a:r>
              <a:rPr lang="en-US" dirty="0"/>
              <a:t>Reduction in the number of firms </a:t>
            </a:r>
          </a:p>
          <a:p>
            <a:pPr lvl="1"/>
            <a:r>
              <a:rPr lang="en-US" dirty="0"/>
              <a:t>Recital of check list “plus” factors, which parties could rebut with other checklist “minus” factors</a:t>
            </a:r>
          </a:p>
          <a:p>
            <a:pPr lvl="1"/>
            <a:r>
              <a:rPr lang="en-US" dirty="0"/>
              <a:t>Agencies lost several cases </a:t>
            </a:r>
          </a:p>
          <a:p>
            <a:r>
              <a:rPr lang="en-US" dirty="0"/>
              <a:t>2010 HMGs hoped to strengthen coordinated effects analysis</a:t>
            </a:r>
          </a:p>
          <a:p>
            <a:pPr lvl="1"/>
            <a:r>
              <a:rPr lang="en-US" dirty="0"/>
              <a:t>Focus on loss of maverick</a:t>
            </a:r>
          </a:p>
          <a:p>
            <a:pPr lvl="1"/>
            <a:r>
              <a:rPr lang="en-US" dirty="0"/>
              <a:t>Attempted to set low (and qualitative) burden of proof on the Agency</a:t>
            </a:r>
          </a:p>
        </p:txBody>
      </p:sp>
      <p:sp>
        <p:nvSpPr>
          <p:cNvPr id="4" name="Slide Number Placeholder 3"/>
          <p:cNvSpPr>
            <a:spLocks noGrp="1"/>
          </p:cNvSpPr>
          <p:nvPr>
            <p:ph type="sldNum" sz="quarter" idx="12"/>
          </p:nvPr>
        </p:nvSpPr>
        <p:spPr/>
        <p:txBody>
          <a:bodyPr/>
          <a:lstStyle/>
          <a:p>
            <a:fld id="{A3FA0A93-60EE-4E9D-852F-604094E61050}" type="slidenum">
              <a:rPr lang="en-US" smtClean="0"/>
              <a:t>16</a:t>
            </a:fld>
            <a:endParaRPr lang="en-US"/>
          </a:p>
        </p:txBody>
      </p:sp>
      <p:cxnSp>
        <p:nvCxnSpPr>
          <p:cNvPr id="5" name="Straight Arrow Connector 4">
            <a:extLst>
              <a:ext uri="{FF2B5EF4-FFF2-40B4-BE49-F238E27FC236}">
                <a16:creationId xmlns:a16="http://schemas.microsoft.com/office/drawing/2014/main" id="{6B64552E-6E2E-4738-832B-C36F95E6158C}"/>
              </a:ext>
            </a:extLst>
          </p:cNvPr>
          <p:cNvCxnSpPr>
            <a:cxnSpLocks/>
          </p:cNvCxnSpPr>
          <p:nvPr/>
        </p:nvCxnSpPr>
        <p:spPr>
          <a:xfrm flipH="1" flipV="1">
            <a:off x="8458911" y="2019467"/>
            <a:ext cx="690169" cy="62559"/>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6" name="TextBox 5">
            <a:extLst>
              <a:ext uri="{FF2B5EF4-FFF2-40B4-BE49-F238E27FC236}">
                <a16:creationId xmlns:a16="http://schemas.microsoft.com/office/drawing/2014/main" id="{E5880704-6DE5-47CF-9BE0-63D13922FFB7}"/>
              </a:ext>
            </a:extLst>
          </p:cNvPr>
          <p:cNvSpPr txBox="1"/>
          <p:nvPr/>
        </p:nvSpPr>
        <p:spPr>
          <a:xfrm>
            <a:off x="9540241" y="1402190"/>
            <a:ext cx="2509520" cy="2031325"/>
          </a:xfrm>
          <a:prstGeom prst="rect">
            <a:avLst/>
          </a:prstGeom>
          <a:noFill/>
          <a:ln w="38100">
            <a:solidFill>
              <a:srgbClr val="0070C0"/>
            </a:solidFill>
          </a:ln>
        </p:spPr>
        <p:txBody>
          <a:bodyPr wrap="square" rtlCol="0">
            <a:spAutoFit/>
          </a:bodyPr>
          <a:lstStyle/>
          <a:p>
            <a:r>
              <a:rPr lang="en-US" b="1" i="1" dirty="0">
                <a:solidFill>
                  <a:srgbClr val="0070C0"/>
                </a:solidFill>
              </a:rPr>
              <a:t>Unilateral was only in the context of the “leading firm proviso,” which was loosely based on the leading firm being a “dominant” price leader.</a:t>
            </a:r>
          </a:p>
        </p:txBody>
      </p:sp>
    </p:spTree>
    <p:extLst>
      <p:ext uri="{BB962C8B-B14F-4D97-AF65-F5344CB8AC3E}">
        <p14:creationId xmlns:p14="http://schemas.microsoft.com/office/powerpoint/2010/main" val="423959832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D9660920-AB9B-4CED-BB2E-5ECED48A016E}"/>
              </a:ext>
            </a:extLst>
          </p:cNvPr>
          <p:cNvSpPr>
            <a:spLocks noGrp="1"/>
          </p:cNvSpPr>
          <p:nvPr>
            <p:ph type="title"/>
          </p:nvPr>
        </p:nvSpPr>
        <p:spPr/>
        <p:txBody>
          <a:bodyPr/>
          <a:lstStyle/>
          <a:p>
            <a:r>
              <a:rPr lang="en-US" dirty="0"/>
              <a:t>Impact of the 2010 HMGs?</a:t>
            </a:r>
          </a:p>
        </p:txBody>
      </p:sp>
      <p:sp>
        <p:nvSpPr>
          <p:cNvPr id="6" name="Content Placeholder 5">
            <a:extLst>
              <a:ext uri="{FF2B5EF4-FFF2-40B4-BE49-F238E27FC236}">
                <a16:creationId xmlns:a16="http://schemas.microsoft.com/office/drawing/2014/main" id="{C5D98802-3C1C-4256-8A2D-0114501FF3E2}"/>
              </a:ext>
            </a:extLst>
          </p:cNvPr>
          <p:cNvSpPr>
            <a:spLocks noGrp="1"/>
          </p:cNvSpPr>
          <p:nvPr>
            <p:ph idx="1"/>
          </p:nvPr>
        </p:nvSpPr>
        <p:spPr>
          <a:xfrm>
            <a:off x="838200" y="1825625"/>
            <a:ext cx="10515600" cy="4667250"/>
          </a:xfrm>
        </p:spPr>
        <p:txBody>
          <a:bodyPr/>
          <a:lstStyle/>
          <a:p>
            <a:r>
              <a:rPr lang="en-US" dirty="0"/>
              <a:t>2010 HMGs failed to re-invigorate coordinated effects analysis through the mechanism of reducing the burden of proof</a:t>
            </a:r>
          </a:p>
          <a:p>
            <a:pPr lvl="1"/>
            <a:r>
              <a:rPr lang="en-US" dirty="0"/>
              <a:t>Limited impact -- litigated merger cases (and consent decrees) based on coordinated effects usually pertain to elimination of mavericks or 3-2 mergers</a:t>
            </a:r>
          </a:p>
          <a:p>
            <a:r>
              <a:rPr lang="en-US" dirty="0"/>
              <a:t>Unilateral effects analysis is still the usual anticompetitive theory </a:t>
            </a:r>
          </a:p>
          <a:p>
            <a:r>
              <a:rPr lang="en-US" i="1" dirty="0">
                <a:solidFill>
                  <a:srgbClr val="C00000"/>
                </a:solidFill>
              </a:rPr>
              <a:t>But HMGs did give more visibility to mavericks </a:t>
            </a:r>
          </a:p>
          <a:p>
            <a:pPr lvl="1"/>
            <a:r>
              <a:rPr lang="en-US" dirty="0"/>
              <a:t>As noted, acquisition of maverick looked at very suspiciously now </a:t>
            </a:r>
          </a:p>
          <a:p>
            <a:pPr lvl="1"/>
            <a:r>
              <a:rPr lang="en-US" dirty="0"/>
              <a:t>HR Block/TaxAct merger case had a maverick theory </a:t>
            </a:r>
          </a:p>
          <a:p>
            <a:endParaRPr lang="en-US" dirty="0"/>
          </a:p>
        </p:txBody>
      </p:sp>
      <p:sp>
        <p:nvSpPr>
          <p:cNvPr id="4" name="Slide Number Placeholder 3">
            <a:extLst>
              <a:ext uri="{FF2B5EF4-FFF2-40B4-BE49-F238E27FC236}">
                <a16:creationId xmlns:a16="http://schemas.microsoft.com/office/drawing/2014/main" id="{CE3770D0-B132-468E-9026-C2574DCE5340}"/>
              </a:ext>
            </a:extLst>
          </p:cNvPr>
          <p:cNvSpPr>
            <a:spLocks noGrp="1"/>
          </p:cNvSpPr>
          <p:nvPr>
            <p:ph type="sldNum" sz="quarter" idx="12"/>
          </p:nvPr>
        </p:nvSpPr>
        <p:spPr/>
        <p:txBody>
          <a:bodyPr/>
          <a:lstStyle/>
          <a:p>
            <a:fld id="{A3FA0A93-60EE-4E9D-852F-604094E61050}" type="slidenum">
              <a:rPr lang="en-US" smtClean="0"/>
              <a:t>17</a:t>
            </a:fld>
            <a:endParaRPr lang="en-US"/>
          </a:p>
        </p:txBody>
      </p:sp>
    </p:spTree>
    <p:extLst>
      <p:ext uri="{BB962C8B-B14F-4D97-AF65-F5344CB8AC3E}">
        <p14:creationId xmlns:p14="http://schemas.microsoft.com/office/powerpoint/2010/main" val="95957062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199754"/>
            <a:ext cx="10515600" cy="1325563"/>
          </a:xfrm>
        </p:spPr>
        <p:txBody>
          <a:bodyPr/>
          <a:lstStyle/>
          <a:p>
            <a:r>
              <a:rPr lang="en-US" dirty="0"/>
              <a:t>HMGs Proposed Burden of Proof</a:t>
            </a:r>
          </a:p>
        </p:txBody>
      </p:sp>
      <p:sp>
        <p:nvSpPr>
          <p:cNvPr id="3" name="Content Placeholder 2"/>
          <p:cNvSpPr>
            <a:spLocks noGrp="1"/>
          </p:cNvSpPr>
          <p:nvPr>
            <p:ph idx="1"/>
          </p:nvPr>
        </p:nvSpPr>
        <p:spPr>
          <a:xfrm>
            <a:off x="721468" y="1358697"/>
            <a:ext cx="10515600" cy="4351338"/>
          </a:xfrm>
        </p:spPr>
        <p:txBody>
          <a:bodyPr>
            <a:normAutofit/>
          </a:bodyPr>
          <a:lstStyle/>
          <a:p>
            <a:pPr marL="0" indent="0">
              <a:buNone/>
            </a:pPr>
            <a:r>
              <a:rPr lang="en-US" sz="2000" dirty="0"/>
              <a:t>Pursuant to the Clayton Act’s incipiency standard, the Agencies may challenge mergers that </a:t>
            </a:r>
            <a:br>
              <a:rPr lang="en-US" sz="2000" dirty="0">
                <a:solidFill>
                  <a:srgbClr val="C00000"/>
                </a:solidFill>
              </a:rPr>
            </a:br>
            <a:r>
              <a:rPr lang="en-US" sz="2000" dirty="0">
                <a:solidFill>
                  <a:srgbClr val="C00000"/>
                </a:solidFill>
              </a:rPr>
              <a:t>in their judgment </a:t>
            </a:r>
            <a:r>
              <a:rPr lang="en-US" sz="2000" dirty="0"/>
              <a:t>pose a real danger of harm through coordinated effects, </a:t>
            </a:r>
            <a:br>
              <a:rPr lang="en-US" sz="2000" dirty="0"/>
            </a:br>
            <a:r>
              <a:rPr lang="en-US" sz="2000" dirty="0">
                <a:solidFill>
                  <a:srgbClr val="C00000"/>
                </a:solidFill>
              </a:rPr>
              <a:t>even without specific evidence showing precisely how the coordination likely would take place</a:t>
            </a:r>
            <a:r>
              <a:rPr lang="en-US" sz="2000" dirty="0"/>
              <a:t>. </a:t>
            </a:r>
            <a:br>
              <a:rPr lang="en-US" sz="2000" dirty="0"/>
            </a:br>
            <a:endParaRPr lang="en-US" sz="2000" dirty="0"/>
          </a:p>
          <a:p>
            <a:pPr marL="0" indent="0">
              <a:buNone/>
            </a:pPr>
            <a:r>
              <a:rPr lang="en-US" sz="2000" dirty="0"/>
              <a:t>The Agencies are likely to challenge a merger if the following three conditions are all met: </a:t>
            </a:r>
            <a:br>
              <a:rPr lang="en-US" sz="2000" dirty="0"/>
            </a:br>
            <a:br>
              <a:rPr lang="en-US" sz="2000" dirty="0"/>
            </a:br>
            <a:r>
              <a:rPr lang="en-US" sz="2000" dirty="0"/>
              <a:t>(1) the merger would </a:t>
            </a:r>
            <a:r>
              <a:rPr lang="en-US" sz="2000" dirty="0">
                <a:solidFill>
                  <a:srgbClr val="C00000"/>
                </a:solidFill>
              </a:rPr>
              <a:t>significantly increase concentration </a:t>
            </a:r>
            <a:r>
              <a:rPr lang="en-US" sz="2000" dirty="0"/>
              <a:t>and lead to a</a:t>
            </a:r>
            <a:br>
              <a:rPr lang="en-US" sz="2000" dirty="0"/>
            </a:br>
            <a:r>
              <a:rPr lang="en-US" sz="2000" dirty="0">
                <a:solidFill>
                  <a:srgbClr val="C00000"/>
                </a:solidFill>
              </a:rPr>
              <a:t> moderately or highly concentrated market</a:t>
            </a:r>
            <a:r>
              <a:rPr lang="en-US" sz="2000" dirty="0"/>
              <a:t>; </a:t>
            </a:r>
            <a:br>
              <a:rPr lang="en-US" sz="2000" dirty="0"/>
            </a:br>
            <a:endParaRPr lang="en-US" sz="2000" dirty="0"/>
          </a:p>
          <a:p>
            <a:pPr marL="0" indent="0">
              <a:buNone/>
            </a:pPr>
            <a:r>
              <a:rPr lang="en-US" sz="2000" dirty="0"/>
              <a:t>(2) that market shows </a:t>
            </a:r>
            <a:r>
              <a:rPr lang="en-US" sz="2000" dirty="0">
                <a:solidFill>
                  <a:srgbClr val="C00000"/>
                </a:solidFill>
              </a:rPr>
              <a:t>signs of vulnerability </a:t>
            </a:r>
            <a:r>
              <a:rPr lang="en-US" sz="2000" dirty="0"/>
              <a:t>to coordinated conduct (§7.2); and </a:t>
            </a:r>
            <a:br>
              <a:rPr lang="en-US" sz="2000" dirty="0"/>
            </a:br>
            <a:endParaRPr lang="en-US" sz="2000" dirty="0"/>
          </a:p>
          <a:p>
            <a:pPr marL="0" indent="0">
              <a:buNone/>
            </a:pPr>
            <a:r>
              <a:rPr lang="en-US" sz="2000" dirty="0"/>
              <a:t>(3) the </a:t>
            </a:r>
            <a:r>
              <a:rPr lang="en-US" sz="2000" dirty="0">
                <a:solidFill>
                  <a:srgbClr val="C00000"/>
                </a:solidFill>
              </a:rPr>
              <a:t>Agencies have a credible basis </a:t>
            </a:r>
            <a:r>
              <a:rPr lang="en-US" sz="2000" dirty="0"/>
              <a:t>on which to conclude that the merger may enhance that vulnerability </a:t>
            </a:r>
            <a:r>
              <a:rPr lang="en-US" sz="2000" b="1" dirty="0"/>
              <a:t>(</a:t>
            </a:r>
            <a:r>
              <a:rPr lang="en-US" sz="2000" dirty="0"/>
              <a:t>§7.1).    In this regard, an acquisition </a:t>
            </a:r>
            <a:r>
              <a:rPr lang="en-US" sz="2000" dirty="0">
                <a:solidFill>
                  <a:srgbClr val="C00000"/>
                </a:solidFill>
              </a:rPr>
              <a:t>eliminating a maverick firm in a market vulnerable to coordinated conduct </a:t>
            </a:r>
            <a:r>
              <a:rPr lang="en-US" sz="2000" dirty="0"/>
              <a:t>is likely to cause adverse coordinated effects. </a:t>
            </a:r>
          </a:p>
          <a:p>
            <a:pPr marL="0" indent="0">
              <a:buNone/>
            </a:pPr>
            <a:endParaRPr lang="en-US" sz="2000" dirty="0"/>
          </a:p>
        </p:txBody>
      </p:sp>
      <p:sp>
        <p:nvSpPr>
          <p:cNvPr id="4" name="Slide Number Placeholder 3"/>
          <p:cNvSpPr>
            <a:spLocks noGrp="1"/>
          </p:cNvSpPr>
          <p:nvPr>
            <p:ph type="sldNum" sz="quarter" idx="12"/>
          </p:nvPr>
        </p:nvSpPr>
        <p:spPr/>
        <p:txBody>
          <a:bodyPr/>
          <a:lstStyle/>
          <a:p>
            <a:fld id="{A3FA0A93-60EE-4E9D-852F-604094E61050}" type="slidenum">
              <a:rPr lang="en-US" smtClean="0"/>
              <a:t>18</a:t>
            </a:fld>
            <a:endParaRPr lang="en-US"/>
          </a:p>
        </p:txBody>
      </p:sp>
    </p:spTree>
    <p:extLst>
      <p:ext uri="{BB962C8B-B14F-4D97-AF65-F5344CB8AC3E}">
        <p14:creationId xmlns:p14="http://schemas.microsoft.com/office/powerpoint/2010/main" val="257429332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p:txBody>
          <a:bodyPr>
            <a:normAutofit/>
          </a:bodyPr>
          <a:lstStyle/>
          <a:p>
            <a:r>
              <a:rPr lang="en-US" altLang="en-US" dirty="0"/>
              <a:t>Three Economic Theories of Coordination from Mergers</a:t>
            </a:r>
          </a:p>
        </p:txBody>
      </p:sp>
      <p:sp>
        <p:nvSpPr>
          <p:cNvPr id="57347" name="Rectangle 3"/>
          <p:cNvSpPr>
            <a:spLocks noGrp="1" noChangeArrowheads="1"/>
          </p:cNvSpPr>
          <p:nvPr>
            <p:ph idx="1"/>
          </p:nvPr>
        </p:nvSpPr>
        <p:spPr>
          <a:xfrm>
            <a:off x="171856" y="1861226"/>
            <a:ext cx="5946843" cy="4800600"/>
          </a:xfrm>
        </p:spPr>
        <p:txBody>
          <a:bodyPr>
            <a:noAutofit/>
          </a:bodyPr>
          <a:lstStyle/>
          <a:p>
            <a:pPr>
              <a:lnSpc>
                <a:spcPct val="80000"/>
              </a:lnSpc>
            </a:pPr>
            <a:r>
              <a:rPr lang="en-US" altLang="en-US" sz="1800" b="1" i="1" dirty="0">
                <a:solidFill>
                  <a:srgbClr val="C00000"/>
                </a:solidFill>
              </a:rPr>
              <a:t>Explicit Collusion </a:t>
            </a:r>
            <a:r>
              <a:rPr lang="en-US" altLang="en-US" sz="1800" b="1" dirty="0">
                <a:solidFill>
                  <a:srgbClr val="C00000"/>
                </a:solidFill>
              </a:rPr>
              <a:t>(§1 per se illegal)</a:t>
            </a:r>
          </a:p>
          <a:p>
            <a:pPr lvl="1">
              <a:lnSpc>
                <a:spcPct val="80000"/>
              </a:lnSpc>
            </a:pPr>
            <a:r>
              <a:rPr lang="en-US" altLang="en-US" sz="1600" dirty="0"/>
              <a:t>Reach pricing consensus </a:t>
            </a:r>
          </a:p>
          <a:p>
            <a:pPr lvl="1">
              <a:lnSpc>
                <a:spcPct val="80000"/>
              </a:lnSpc>
            </a:pPr>
            <a:r>
              <a:rPr lang="en-US" altLang="en-US" sz="1600" dirty="0"/>
              <a:t>Allocate customers or market shares</a:t>
            </a:r>
          </a:p>
          <a:p>
            <a:pPr lvl="1">
              <a:lnSpc>
                <a:spcPct val="80000"/>
              </a:lnSpc>
            </a:pPr>
            <a:r>
              <a:rPr lang="en-US" altLang="en-US" sz="1600" dirty="0"/>
              <a:t>Side payments sometimes used to redistribute profits</a:t>
            </a:r>
          </a:p>
          <a:p>
            <a:pPr>
              <a:lnSpc>
                <a:spcPct val="80000"/>
              </a:lnSpc>
            </a:pPr>
            <a:r>
              <a:rPr lang="en-US" altLang="en-US" sz="1800" b="1" i="1" dirty="0">
                <a:solidFill>
                  <a:srgbClr val="008000"/>
                </a:solidFill>
              </a:rPr>
              <a:t>Common Understanding but not negotiated (not </a:t>
            </a:r>
            <a:r>
              <a:rPr lang="en-US" altLang="en-US" sz="1800" b="1" dirty="0">
                <a:solidFill>
                  <a:srgbClr val="008000"/>
                </a:solidFill>
              </a:rPr>
              <a:t>violate §1)</a:t>
            </a:r>
          </a:p>
          <a:p>
            <a:pPr lvl="1">
              <a:lnSpc>
                <a:spcPct val="80000"/>
              </a:lnSpc>
            </a:pPr>
            <a:r>
              <a:rPr lang="en-US" altLang="en-US" sz="1600" dirty="0"/>
              <a:t>No formal agreement</a:t>
            </a:r>
          </a:p>
          <a:p>
            <a:pPr lvl="1">
              <a:lnSpc>
                <a:spcPct val="80000"/>
              </a:lnSpc>
            </a:pPr>
            <a:r>
              <a:rPr lang="en-US" altLang="en-US" sz="1600" dirty="0"/>
              <a:t>Recognition of interdependence provides incentive to raise prices</a:t>
            </a:r>
          </a:p>
          <a:p>
            <a:pPr lvl="1">
              <a:lnSpc>
                <a:spcPct val="80000"/>
              </a:lnSpc>
            </a:pPr>
            <a:r>
              <a:rPr lang="en-US" altLang="en-US" sz="1600" dirty="0"/>
              <a:t>Fear of detection/retaliation limits incentives to cut prices</a:t>
            </a:r>
          </a:p>
          <a:p>
            <a:pPr>
              <a:lnSpc>
                <a:spcPct val="80000"/>
              </a:lnSpc>
            </a:pPr>
            <a:r>
              <a:rPr lang="en-US" altLang="en-US" sz="1800" b="1" i="1" dirty="0">
                <a:solidFill>
                  <a:srgbClr val="008000"/>
                </a:solidFill>
              </a:rPr>
              <a:t>Interdependent Parallel Accommodation </a:t>
            </a:r>
            <a:r>
              <a:rPr lang="en-US" altLang="en-US" sz="1800" b="1" dirty="0">
                <a:solidFill>
                  <a:srgbClr val="008000"/>
                </a:solidFill>
              </a:rPr>
              <a:t>(not §1 violation)</a:t>
            </a:r>
          </a:p>
          <a:p>
            <a:pPr lvl="1">
              <a:lnSpc>
                <a:spcPct val="80000"/>
              </a:lnSpc>
            </a:pPr>
            <a:r>
              <a:rPr lang="en-US" altLang="en-US" sz="1600" dirty="0"/>
              <a:t>Recognition of interdependent conduct, but no agreement  </a:t>
            </a:r>
            <a:r>
              <a:rPr lang="en-US" altLang="en-US" sz="1600" i="1" dirty="0"/>
              <a:t>(conscious parallelism)</a:t>
            </a:r>
          </a:p>
          <a:p>
            <a:pPr lvl="1">
              <a:lnSpc>
                <a:spcPct val="80000"/>
              </a:lnSpc>
            </a:pPr>
            <a:r>
              <a:rPr lang="en-US" altLang="en-US" sz="1600" dirty="0"/>
              <a:t>Firms respond to rivals’ incentives and moves</a:t>
            </a:r>
          </a:p>
          <a:p>
            <a:pPr lvl="1">
              <a:lnSpc>
                <a:spcPct val="80000"/>
              </a:lnSpc>
            </a:pPr>
            <a:r>
              <a:rPr lang="en-US" altLang="en-US" sz="1600" dirty="0"/>
              <a:t>Merger reduces the number of firms</a:t>
            </a:r>
          </a:p>
          <a:p>
            <a:pPr lvl="1">
              <a:lnSpc>
                <a:spcPct val="80000"/>
              </a:lnSpc>
            </a:pPr>
            <a:r>
              <a:rPr lang="en-US" altLang="en-US" sz="1600" dirty="0"/>
              <a:t>Merger may increase transparency, reduce uncertainty, reduce diversity in incentives.  </a:t>
            </a:r>
          </a:p>
          <a:p>
            <a:pPr lvl="1">
              <a:lnSpc>
                <a:spcPct val="80000"/>
              </a:lnSpc>
              <a:buFont typeface="Wingdings" pitchFamily="2" charset="2"/>
              <a:buNone/>
            </a:pPr>
            <a:endParaRPr lang="en-US" altLang="en-US" sz="1400" dirty="0"/>
          </a:p>
        </p:txBody>
      </p:sp>
      <p:sp>
        <p:nvSpPr>
          <p:cNvPr id="57348" name="Slide Number Placeholder 5"/>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0"/>
              </a:spcBef>
              <a:buFontTx/>
              <a:buNone/>
            </a:pPr>
            <a:fld id="{169E5F89-CED9-424C-B67A-7AF70F49F709}" type="slidenum">
              <a:rPr lang="en-US" altLang="en-US" sz="1400" smtClean="0">
                <a:solidFill>
                  <a:srgbClr val="FFFFFF"/>
                </a:solidFill>
                <a:latin typeface="Tahoma" pitchFamily="34" charset="0"/>
              </a:rPr>
              <a:pPr>
                <a:spcBef>
                  <a:spcPct val="0"/>
                </a:spcBef>
                <a:buFontTx/>
                <a:buNone/>
              </a:pPr>
              <a:t>19</a:t>
            </a:fld>
            <a:endParaRPr lang="en-US" altLang="en-US" sz="1400">
              <a:solidFill>
                <a:srgbClr val="FFFFFF"/>
              </a:solidFill>
              <a:latin typeface="Tahoma" pitchFamily="34" charset="0"/>
            </a:endParaRPr>
          </a:p>
        </p:txBody>
      </p:sp>
      <p:sp>
        <p:nvSpPr>
          <p:cNvPr id="3" name="TextBox 2"/>
          <p:cNvSpPr txBox="1"/>
          <p:nvPr/>
        </p:nvSpPr>
        <p:spPr>
          <a:xfrm>
            <a:off x="7169285" y="1349405"/>
            <a:ext cx="2685928" cy="400110"/>
          </a:xfrm>
          <a:prstGeom prst="rect">
            <a:avLst/>
          </a:prstGeom>
          <a:noFill/>
        </p:spPr>
        <p:txBody>
          <a:bodyPr wrap="none" rtlCol="0">
            <a:spAutoFit/>
          </a:bodyPr>
          <a:lstStyle/>
          <a:p>
            <a:r>
              <a:rPr lang="en-US" sz="2000" b="1" u="sng" dirty="0"/>
              <a:t>Two Types of Evidence</a:t>
            </a:r>
          </a:p>
        </p:txBody>
      </p:sp>
      <p:sp>
        <p:nvSpPr>
          <p:cNvPr id="8" name="TextBox 7"/>
          <p:cNvSpPr txBox="1"/>
          <p:nvPr/>
        </p:nvSpPr>
        <p:spPr>
          <a:xfrm>
            <a:off x="1173804" y="1343240"/>
            <a:ext cx="3533531" cy="400110"/>
          </a:xfrm>
          <a:prstGeom prst="rect">
            <a:avLst/>
          </a:prstGeom>
          <a:noFill/>
        </p:spPr>
        <p:txBody>
          <a:bodyPr wrap="none" rtlCol="0">
            <a:spAutoFit/>
          </a:bodyPr>
          <a:lstStyle/>
          <a:p>
            <a:r>
              <a:rPr lang="en-US" sz="2000" b="1" u="sng" dirty="0"/>
              <a:t>Three Flavors of Coordination</a:t>
            </a:r>
          </a:p>
        </p:txBody>
      </p:sp>
      <p:sp>
        <p:nvSpPr>
          <p:cNvPr id="4" name="TextBox 3"/>
          <p:cNvSpPr txBox="1"/>
          <p:nvPr/>
        </p:nvSpPr>
        <p:spPr>
          <a:xfrm>
            <a:off x="6371617" y="1887167"/>
            <a:ext cx="5252936" cy="2369880"/>
          </a:xfrm>
          <a:prstGeom prst="rect">
            <a:avLst/>
          </a:prstGeom>
          <a:noFill/>
          <a:ln>
            <a:solidFill>
              <a:schemeClr val="tx1"/>
            </a:solidFill>
          </a:ln>
        </p:spPr>
        <p:txBody>
          <a:bodyPr wrap="square" rtlCol="0">
            <a:spAutoFit/>
          </a:bodyPr>
          <a:lstStyle/>
          <a:p>
            <a:r>
              <a:rPr lang="en-US" altLang="en-US" u="sng" dirty="0">
                <a:solidFill>
                  <a:srgbClr val="C00000"/>
                </a:solidFill>
              </a:rPr>
              <a:t>Step 1 (</a:t>
            </a:r>
            <a:r>
              <a:rPr lang="en-US" sz="2000" dirty="0">
                <a:solidFill>
                  <a:srgbClr val="C00000"/>
                </a:solidFill>
              </a:rPr>
              <a:t>§</a:t>
            </a:r>
            <a:r>
              <a:rPr lang="en-US" altLang="en-US" u="sng" dirty="0">
                <a:solidFill>
                  <a:srgbClr val="C00000"/>
                </a:solidFill>
              </a:rPr>
              <a:t>7.2)</a:t>
            </a:r>
            <a:r>
              <a:rPr lang="en-US" altLang="en-US" dirty="0">
                <a:solidFill>
                  <a:srgbClr val="C00000"/>
                </a:solidFill>
              </a:rPr>
              <a:t>: </a:t>
            </a:r>
            <a:r>
              <a:rPr lang="en-US" altLang="en-US" dirty="0"/>
              <a:t>Market is vulnerable to coordination</a:t>
            </a:r>
          </a:p>
          <a:p>
            <a:endParaRPr lang="en-US" altLang="en-US" dirty="0"/>
          </a:p>
          <a:p>
            <a:r>
              <a:rPr lang="en-US" altLang="en-US" u="sng" dirty="0">
                <a:solidFill>
                  <a:srgbClr val="C00000"/>
                </a:solidFill>
              </a:rPr>
              <a:t>Step 2 (</a:t>
            </a:r>
            <a:r>
              <a:rPr lang="en-US" sz="2000" dirty="0">
                <a:solidFill>
                  <a:srgbClr val="C00000"/>
                </a:solidFill>
              </a:rPr>
              <a:t>§</a:t>
            </a:r>
            <a:r>
              <a:rPr lang="en-US" altLang="en-US" u="sng" dirty="0">
                <a:solidFill>
                  <a:srgbClr val="C00000"/>
                </a:solidFill>
              </a:rPr>
              <a:t>7.1)</a:t>
            </a:r>
            <a:r>
              <a:rPr lang="en-US" altLang="en-US" dirty="0">
                <a:solidFill>
                  <a:srgbClr val="C00000"/>
                </a:solidFill>
              </a:rPr>
              <a:t>: </a:t>
            </a:r>
            <a:r>
              <a:rPr lang="en-US" altLang="en-US" dirty="0"/>
              <a:t>Merger increases likelihood of coordination</a:t>
            </a:r>
          </a:p>
          <a:p>
            <a:endParaRPr lang="en-US" altLang="en-US" dirty="0"/>
          </a:p>
          <a:p>
            <a:r>
              <a:rPr lang="en-US" i="1" dirty="0">
                <a:solidFill>
                  <a:srgbClr val="C00000"/>
                </a:solidFill>
              </a:rPr>
              <a:t>HMGs come close to placing an anticompetitive presumption on acquisitions of mavericks </a:t>
            </a:r>
            <a:endParaRPr lang="en-US" altLang="en-US" i="1" dirty="0"/>
          </a:p>
          <a:p>
            <a:endParaRPr lang="en-US" altLang="en-US" dirty="0"/>
          </a:p>
        </p:txBody>
      </p:sp>
    </p:spTree>
    <p:extLst>
      <p:ext uri="{BB962C8B-B14F-4D97-AF65-F5344CB8AC3E}">
        <p14:creationId xmlns:p14="http://schemas.microsoft.com/office/powerpoint/2010/main" val="135937268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Title 1"/>
          <p:cNvSpPr>
            <a:spLocks noGrp="1"/>
          </p:cNvSpPr>
          <p:nvPr>
            <p:ph type="title"/>
          </p:nvPr>
        </p:nvSpPr>
        <p:spPr>
          <a:xfrm>
            <a:off x="838200" y="365126"/>
            <a:ext cx="10515600" cy="842890"/>
          </a:xfrm>
        </p:spPr>
        <p:txBody>
          <a:bodyPr>
            <a:normAutofit/>
          </a:bodyPr>
          <a:lstStyle/>
          <a:p>
            <a:r>
              <a:rPr lang="en-US" dirty="0"/>
              <a:t>Anticompetitive Effects of Mergers – Three Types</a:t>
            </a:r>
          </a:p>
        </p:txBody>
      </p:sp>
      <p:sp>
        <p:nvSpPr>
          <p:cNvPr id="3" name="Content Placeholder 2"/>
          <p:cNvSpPr>
            <a:spLocks noGrp="1"/>
          </p:cNvSpPr>
          <p:nvPr>
            <p:ph idx="1"/>
          </p:nvPr>
        </p:nvSpPr>
        <p:spPr>
          <a:xfrm>
            <a:off x="838200" y="1468074"/>
            <a:ext cx="10340546" cy="3968900"/>
          </a:xfrm>
        </p:spPr>
        <p:txBody>
          <a:bodyPr>
            <a:normAutofit fontScale="92500" lnSpcReduction="10000"/>
          </a:bodyPr>
          <a:lstStyle/>
          <a:p>
            <a:r>
              <a:rPr lang="en-US" i="1" dirty="0">
                <a:solidFill>
                  <a:srgbClr val="C00000"/>
                </a:solidFill>
              </a:rPr>
              <a:t>Unilateral Effects </a:t>
            </a:r>
            <a:r>
              <a:rPr lang="en-US" dirty="0"/>
              <a:t>(“Horizontal” – Merger of Rivals)</a:t>
            </a:r>
            <a:endParaRPr lang="en-US" i="1" dirty="0">
              <a:solidFill>
                <a:srgbClr val="0070C0"/>
              </a:solidFill>
            </a:endParaRPr>
          </a:p>
          <a:p>
            <a:pPr lvl="1"/>
            <a:r>
              <a:rPr lang="en-US" dirty="0"/>
              <a:t>Facilitate exercise of market power by </a:t>
            </a:r>
            <a:r>
              <a:rPr lang="en-US" b="1" i="1" dirty="0"/>
              <a:t>merged firm alone</a:t>
            </a:r>
          </a:p>
          <a:p>
            <a:pPr lvl="2"/>
            <a:r>
              <a:rPr lang="en-US" dirty="0"/>
              <a:t>Merger to Monopoly; or</a:t>
            </a:r>
          </a:p>
          <a:p>
            <a:pPr lvl="2"/>
            <a:r>
              <a:rPr lang="en-US" dirty="0"/>
              <a:t>Merger that eliminates competitive constraints on ability to raise price</a:t>
            </a:r>
          </a:p>
          <a:p>
            <a:r>
              <a:rPr lang="en-US" i="1" dirty="0">
                <a:solidFill>
                  <a:srgbClr val="C00000"/>
                </a:solidFill>
                <a:highlight>
                  <a:srgbClr val="FFFF00"/>
                </a:highlight>
              </a:rPr>
              <a:t>Coordinated Effects </a:t>
            </a:r>
            <a:r>
              <a:rPr lang="en-US" dirty="0">
                <a:highlight>
                  <a:srgbClr val="FFFF00"/>
                </a:highlight>
              </a:rPr>
              <a:t>(“Horizontal” – Merger of Rivals)</a:t>
            </a:r>
            <a:endParaRPr lang="en-US" i="1" dirty="0">
              <a:solidFill>
                <a:srgbClr val="0070C0"/>
              </a:solidFill>
              <a:highlight>
                <a:srgbClr val="FFFF00"/>
              </a:highlight>
            </a:endParaRPr>
          </a:p>
          <a:p>
            <a:pPr lvl="1"/>
            <a:r>
              <a:rPr lang="en-US" dirty="0">
                <a:highlight>
                  <a:srgbClr val="FFFF00"/>
                </a:highlight>
              </a:rPr>
              <a:t>Facilitate post-merger tacit coordination among </a:t>
            </a:r>
            <a:r>
              <a:rPr lang="en-US" b="1" i="1" dirty="0">
                <a:highlight>
                  <a:srgbClr val="FFFF00"/>
                </a:highlight>
              </a:rPr>
              <a:t>ALL firms in the market</a:t>
            </a:r>
          </a:p>
          <a:p>
            <a:pPr marL="457200" lvl="1" indent="0">
              <a:buNone/>
            </a:pPr>
            <a:endParaRPr lang="en-US" b="1" i="1" dirty="0"/>
          </a:p>
          <a:p>
            <a:r>
              <a:rPr lang="en-US" i="1" dirty="0">
                <a:solidFill>
                  <a:srgbClr val="C00000"/>
                </a:solidFill>
              </a:rPr>
              <a:t>Exclusionary Effects </a:t>
            </a:r>
            <a:endParaRPr lang="en-US" dirty="0">
              <a:solidFill>
                <a:srgbClr val="C00000"/>
              </a:solidFill>
            </a:endParaRPr>
          </a:p>
          <a:p>
            <a:pPr lvl="1"/>
            <a:r>
              <a:rPr lang="en-US" dirty="0"/>
              <a:t>Impair rival’s access to inputs or customers/markets</a:t>
            </a:r>
          </a:p>
          <a:p>
            <a:pPr lvl="1"/>
            <a:r>
              <a:rPr lang="en-US" dirty="0"/>
              <a:t>Similar analysis to all other forms of exclusion</a:t>
            </a:r>
          </a:p>
          <a:p>
            <a:pPr lvl="1"/>
            <a:r>
              <a:rPr lang="en-US" dirty="0"/>
              <a:t>Secondary theory only in horizontal mergers. More important in vertical mergers</a:t>
            </a:r>
          </a:p>
        </p:txBody>
      </p:sp>
      <p:sp>
        <p:nvSpPr>
          <p:cNvPr id="17412" name="Slide Number Placeholder 3"/>
          <p:cNvSpPr>
            <a:spLocks noGrp="1"/>
          </p:cNvSpPr>
          <p:nvPr>
            <p:ph type="sldNum" sz="quarter" idx="12"/>
          </p:nvPr>
        </p:nvSpPr>
        <p:spPr>
          <a:noFill/>
        </p:spPr>
        <p:txBody>
          <a:bodyPr/>
          <a:lstStyle/>
          <a:p>
            <a:fld id="{DE0B7410-A776-4A2B-B1FC-3125B901B0B6}" type="slidenum">
              <a:rPr lang="en-US" smtClean="0"/>
              <a:pPr/>
              <a:t>2</a:t>
            </a:fld>
            <a:endParaRPr lang="en-US"/>
          </a:p>
        </p:txBody>
      </p:sp>
      <p:sp>
        <p:nvSpPr>
          <p:cNvPr id="2" name="TextBox 1"/>
          <p:cNvSpPr txBox="1"/>
          <p:nvPr/>
        </p:nvSpPr>
        <p:spPr>
          <a:xfrm>
            <a:off x="687371" y="5521146"/>
            <a:ext cx="9788001" cy="1200329"/>
          </a:xfrm>
          <a:prstGeom prst="rect">
            <a:avLst/>
          </a:prstGeom>
          <a:noFill/>
          <a:ln w="38100">
            <a:solidFill>
              <a:srgbClr val="0070C0"/>
            </a:solidFill>
          </a:ln>
        </p:spPr>
        <p:txBody>
          <a:bodyPr wrap="none" rtlCol="0">
            <a:spAutoFit/>
          </a:bodyPr>
          <a:lstStyle/>
          <a:p>
            <a:r>
              <a:rPr lang="en-US" sz="2400" b="1" u="sng" dirty="0">
                <a:solidFill>
                  <a:srgbClr val="0070C0"/>
                </a:solidFill>
              </a:rPr>
              <a:t>Note</a:t>
            </a:r>
            <a:r>
              <a:rPr lang="en-US" sz="2400" b="1" dirty="0">
                <a:solidFill>
                  <a:srgbClr val="0070C0"/>
                </a:solidFill>
              </a:rPr>
              <a:t>: A single merger can raise Coordinated and/or Unilateral Concerns;</a:t>
            </a:r>
          </a:p>
          <a:p>
            <a:r>
              <a:rPr lang="en-US" sz="2400" b="1" dirty="0">
                <a:solidFill>
                  <a:srgbClr val="0070C0"/>
                </a:solidFill>
              </a:rPr>
              <a:t>Exclusionary Concerns can be coordinated or unilateral, and are </a:t>
            </a:r>
            <a:br>
              <a:rPr lang="en-US" sz="2400" b="1" dirty="0">
                <a:solidFill>
                  <a:srgbClr val="0070C0"/>
                </a:solidFill>
              </a:rPr>
            </a:br>
            <a:r>
              <a:rPr lang="en-US" sz="2400" b="1" dirty="0">
                <a:solidFill>
                  <a:srgbClr val="0070C0"/>
                </a:solidFill>
              </a:rPr>
              <a:t>more central in Vertical Mergers</a:t>
            </a:r>
          </a:p>
        </p:txBody>
      </p:sp>
    </p:spTree>
    <p:extLst>
      <p:ext uri="{BB962C8B-B14F-4D97-AF65-F5344CB8AC3E}">
        <p14:creationId xmlns:p14="http://schemas.microsoft.com/office/powerpoint/2010/main" val="332121215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20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20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20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2000"/>
                                        <p:tgtEl>
                                          <p:spTgt spid="3">
                                            <p:txEl>
                                              <p:pRg st="3" end="3"/>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10" presetClass="entr" presetSubtype="0" fill="hold" grpId="0"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Effect transition="in" filter="fade">
                                      <p:cBhvr>
                                        <p:cTn id="21" dur="2000"/>
                                        <p:tgtEl>
                                          <p:spTgt spid="3">
                                            <p:txEl>
                                              <p:pRg st="4" end="4"/>
                                            </p:txEl>
                                          </p:spTgt>
                                        </p:tgtEl>
                                      </p:cBhvr>
                                    </p:animEffect>
                                  </p:childTnLst>
                                </p:cTn>
                              </p:par>
                              <p:par>
                                <p:cTn id="22" presetID="10" presetClass="entr" presetSubtype="0" fill="hold" grpId="0" nodeType="withEffect">
                                  <p:stCondLst>
                                    <p:cond delay="0"/>
                                  </p:stCondLst>
                                  <p:childTnLst>
                                    <p:set>
                                      <p:cBhvr>
                                        <p:cTn id="23" dur="1" fill="hold">
                                          <p:stCondLst>
                                            <p:cond delay="0"/>
                                          </p:stCondLst>
                                        </p:cTn>
                                        <p:tgtEl>
                                          <p:spTgt spid="3">
                                            <p:txEl>
                                              <p:pRg st="5" end="5"/>
                                            </p:txEl>
                                          </p:spTgt>
                                        </p:tgtEl>
                                        <p:attrNameLst>
                                          <p:attrName>style.visibility</p:attrName>
                                        </p:attrNameLst>
                                      </p:cBhvr>
                                      <p:to>
                                        <p:strVal val="visible"/>
                                      </p:to>
                                    </p:set>
                                    <p:animEffect transition="in" filter="fade">
                                      <p:cBhvr>
                                        <p:cTn id="24" dur="2000"/>
                                        <p:tgtEl>
                                          <p:spTgt spid="3">
                                            <p:txEl>
                                              <p:pRg st="5" end="5"/>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grpId="0" nodeType="clickEffect">
                                  <p:stCondLst>
                                    <p:cond delay="0"/>
                                  </p:stCondLst>
                                  <p:childTnLst>
                                    <p:set>
                                      <p:cBhvr>
                                        <p:cTn id="28" dur="1" fill="hold">
                                          <p:stCondLst>
                                            <p:cond delay="0"/>
                                          </p:stCondLst>
                                        </p:cTn>
                                        <p:tgtEl>
                                          <p:spTgt spid="3">
                                            <p:txEl>
                                              <p:pRg st="7" end="7"/>
                                            </p:txEl>
                                          </p:spTgt>
                                        </p:tgtEl>
                                        <p:attrNameLst>
                                          <p:attrName>style.visibility</p:attrName>
                                        </p:attrNameLst>
                                      </p:cBhvr>
                                      <p:to>
                                        <p:strVal val="visible"/>
                                      </p:to>
                                    </p:set>
                                    <p:animEffect transition="in" filter="fade">
                                      <p:cBhvr>
                                        <p:cTn id="29" dur="2000"/>
                                        <p:tgtEl>
                                          <p:spTgt spid="3">
                                            <p:txEl>
                                              <p:pRg st="7" end="7"/>
                                            </p:txEl>
                                          </p:spTgt>
                                        </p:tgtEl>
                                      </p:cBhvr>
                                    </p:animEffect>
                                  </p:childTnLst>
                                </p:cTn>
                              </p:par>
                              <p:par>
                                <p:cTn id="30" presetID="10" presetClass="entr" presetSubtype="0" fill="hold" grpId="0" nodeType="withEffect">
                                  <p:stCondLst>
                                    <p:cond delay="0"/>
                                  </p:stCondLst>
                                  <p:childTnLst>
                                    <p:set>
                                      <p:cBhvr>
                                        <p:cTn id="31" dur="1" fill="hold">
                                          <p:stCondLst>
                                            <p:cond delay="0"/>
                                          </p:stCondLst>
                                        </p:cTn>
                                        <p:tgtEl>
                                          <p:spTgt spid="3">
                                            <p:txEl>
                                              <p:pRg st="8" end="8"/>
                                            </p:txEl>
                                          </p:spTgt>
                                        </p:tgtEl>
                                        <p:attrNameLst>
                                          <p:attrName>style.visibility</p:attrName>
                                        </p:attrNameLst>
                                      </p:cBhvr>
                                      <p:to>
                                        <p:strVal val="visible"/>
                                      </p:to>
                                    </p:set>
                                    <p:animEffect transition="in" filter="fade">
                                      <p:cBhvr>
                                        <p:cTn id="32" dur="2000"/>
                                        <p:tgtEl>
                                          <p:spTgt spid="3">
                                            <p:txEl>
                                              <p:pRg st="8" end="8"/>
                                            </p:txEl>
                                          </p:spTgt>
                                        </p:tgtEl>
                                      </p:cBhvr>
                                    </p:animEffect>
                                  </p:childTnLst>
                                </p:cTn>
                              </p:par>
                              <p:par>
                                <p:cTn id="33" presetID="10" presetClass="entr" presetSubtype="0" fill="hold" grpId="0" nodeType="withEffect">
                                  <p:stCondLst>
                                    <p:cond delay="0"/>
                                  </p:stCondLst>
                                  <p:childTnLst>
                                    <p:set>
                                      <p:cBhvr>
                                        <p:cTn id="34" dur="1" fill="hold">
                                          <p:stCondLst>
                                            <p:cond delay="0"/>
                                          </p:stCondLst>
                                        </p:cTn>
                                        <p:tgtEl>
                                          <p:spTgt spid="3">
                                            <p:txEl>
                                              <p:pRg st="9" end="9"/>
                                            </p:txEl>
                                          </p:spTgt>
                                        </p:tgtEl>
                                        <p:attrNameLst>
                                          <p:attrName>style.visibility</p:attrName>
                                        </p:attrNameLst>
                                      </p:cBhvr>
                                      <p:to>
                                        <p:strVal val="visible"/>
                                      </p:to>
                                    </p:set>
                                    <p:animEffect transition="in" filter="fade">
                                      <p:cBhvr>
                                        <p:cTn id="35" dur="2000"/>
                                        <p:tgtEl>
                                          <p:spTgt spid="3">
                                            <p:txEl>
                                              <p:pRg st="9" end="9"/>
                                            </p:txEl>
                                          </p:spTgt>
                                        </p:tgtEl>
                                      </p:cBhvr>
                                    </p:animEffect>
                                  </p:childTnLst>
                                </p:cTn>
                              </p:par>
                              <p:par>
                                <p:cTn id="36" presetID="10" presetClass="entr" presetSubtype="0" fill="hold" grpId="0" nodeType="withEffect">
                                  <p:stCondLst>
                                    <p:cond delay="0"/>
                                  </p:stCondLst>
                                  <p:childTnLst>
                                    <p:set>
                                      <p:cBhvr>
                                        <p:cTn id="37" dur="1" fill="hold">
                                          <p:stCondLst>
                                            <p:cond delay="0"/>
                                          </p:stCondLst>
                                        </p:cTn>
                                        <p:tgtEl>
                                          <p:spTgt spid="3">
                                            <p:txEl>
                                              <p:pRg st="10" end="10"/>
                                            </p:txEl>
                                          </p:spTgt>
                                        </p:tgtEl>
                                        <p:attrNameLst>
                                          <p:attrName>style.visibility</p:attrName>
                                        </p:attrNameLst>
                                      </p:cBhvr>
                                      <p:to>
                                        <p:strVal val="visible"/>
                                      </p:to>
                                    </p:set>
                                    <p:animEffect transition="in" filter="fade">
                                      <p:cBhvr>
                                        <p:cTn id="38" dur="2000"/>
                                        <p:tgtEl>
                                          <p:spTgt spid="3">
                                            <p:txEl>
                                              <p:pRg st="10" end="1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noChangeArrowheads="1"/>
          </p:cNvSpPr>
          <p:nvPr>
            <p:ph type="title"/>
          </p:nvPr>
        </p:nvSpPr>
        <p:spPr>
          <a:xfrm>
            <a:off x="711740" y="317691"/>
            <a:ext cx="10515600" cy="1325563"/>
          </a:xfrm>
        </p:spPr>
        <p:txBody>
          <a:bodyPr>
            <a:normAutofit/>
          </a:bodyPr>
          <a:lstStyle/>
          <a:p>
            <a:r>
              <a:rPr lang="en-US" altLang="en-US" dirty="0"/>
              <a:t>HMGs’ Proof of Coordinated Effects in Mergers</a:t>
            </a:r>
          </a:p>
        </p:txBody>
      </p:sp>
      <p:sp>
        <p:nvSpPr>
          <p:cNvPr id="58371" name="Rectangle 3"/>
          <p:cNvSpPr>
            <a:spLocks noGrp="1" noChangeArrowheads="1"/>
          </p:cNvSpPr>
          <p:nvPr>
            <p:ph sz="half" idx="1"/>
          </p:nvPr>
        </p:nvSpPr>
        <p:spPr>
          <a:xfrm>
            <a:off x="475769" y="1822450"/>
            <a:ext cx="5181600" cy="4351338"/>
          </a:xfrm>
        </p:spPr>
        <p:txBody>
          <a:bodyPr>
            <a:normAutofit fontScale="85000" lnSpcReduction="20000"/>
          </a:bodyPr>
          <a:lstStyle/>
          <a:p>
            <a:pPr marL="0" indent="0">
              <a:lnSpc>
                <a:spcPct val="80000"/>
              </a:lnSpc>
              <a:buNone/>
            </a:pPr>
            <a:r>
              <a:rPr lang="en-US" altLang="en-US" sz="2000" b="1" u="sng" dirty="0">
                <a:solidFill>
                  <a:srgbClr val="C00000"/>
                </a:solidFill>
              </a:rPr>
              <a:t>Step 1 (</a:t>
            </a:r>
            <a:r>
              <a:rPr lang="en-US" sz="2200" dirty="0">
                <a:solidFill>
                  <a:srgbClr val="C00000"/>
                </a:solidFill>
              </a:rPr>
              <a:t>§</a:t>
            </a:r>
            <a:r>
              <a:rPr lang="en-US" altLang="en-US" sz="2000" b="1" u="sng" dirty="0">
                <a:solidFill>
                  <a:srgbClr val="C00000"/>
                </a:solidFill>
              </a:rPr>
              <a:t>7.2)</a:t>
            </a:r>
            <a:r>
              <a:rPr lang="en-US" altLang="en-US" sz="2000" b="1" dirty="0">
                <a:solidFill>
                  <a:srgbClr val="C00000"/>
                </a:solidFill>
              </a:rPr>
              <a:t>: </a:t>
            </a:r>
            <a:r>
              <a:rPr lang="en-US" altLang="en-US" sz="2000" b="1" i="1" dirty="0">
                <a:solidFill>
                  <a:srgbClr val="CC3300"/>
                </a:solidFill>
              </a:rPr>
              <a:t>Market is vulnerable to coordination</a:t>
            </a:r>
            <a:endParaRPr lang="en-US" altLang="en-US" sz="2000" dirty="0"/>
          </a:p>
          <a:p>
            <a:pPr lvl="1">
              <a:lnSpc>
                <a:spcPct val="100000"/>
              </a:lnSpc>
            </a:pPr>
            <a:r>
              <a:rPr lang="en-US" altLang="en-US" sz="1800" dirty="0"/>
              <a:t>History of coordination/attempted collusion</a:t>
            </a:r>
          </a:p>
          <a:p>
            <a:pPr lvl="1">
              <a:lnSpc>
                <a:spcPct val="100000"/>
              </a:lnSpc>
            </a:pPr>
            <a:r>
              <a:rPr lang="en-US" altLang="en-US" sz="1800" dirty="0"/>
              <a:t>High concentration</a:t>
            </a:r>
          </a:p>
          <a:p>
            <a:pPr lvl="1">
              <a:lnSpc>
                <a:spcPct val="100000"/>
              </a:lnSpc>
            </a:pPr>
            <a:r>
              <a:rPr lang="en-US" altLang="en-US" sz="1800" dirty="0"/>
              <a:t>Barriers to entry</a:t>
            </a:r>
          </a:p>
          <a:p>
            <a:pPr lvl="1">
              <a:lnSpc>
                <a:spcPct val="100000"/>
              </a:lnSpc>
            </a:pPr>
            <a:r>
              <a:rPr lang="en-US" altLang="en-US" sz="1800" dirty="0"/>
              <a:t>Price and output transparency (including information exchanges) </a:t>
            </a:r>
          </a:p>
          <a:p>
            <a:pPr lvl="1">
              <a:lnSpc>
                <a:spcPct val="100000"/>
              </a:lnSpc>
            </a:pPr>
            <a:r>
              <a:rPr lang="en-US" altLang="en-US" sz="1800" dirty="0"/>
              <a:t>Small buyers with frequent small (non-lumpy) sales (short term contracts)</a:t>
            </a:r>
          </a:p>
          <a:p>
            <a:pPr lvl="1">
              <a:lnSpc>
                <a:spcPct val="100000"/>
              </a:lnSpc>
            </a:pPr>
            <a:r>
              <a:rPr lang="en-US" altLang="en-US" sz="1800" dirty="0"/>
              <a:t>Demand predictability</a:t>
            </a:r>
          </a:p>
          <a:p>
            <a:pPr lvl="1">
              <a:lnSpc>
                <a:spcPct val="100000"/>
              </a:lnSpc>
            </a:pPr>
            <a:r>
              <a:rPr lang="en-US" altLang="en-US" sz="1800" dirty="0"/>
              <a:t>Seller symmetry</a:t>
            </a:r>
          </a:p>
          <a:p>
            <a:pPr lvl="1">
              <a:lnSpc>
                <a:spcPct val="100000"/>
              </a:lnSpc>
            </a:pPr>
            <a:r>
              <a:rPr lang="en-US" altLang="en-US" sz="1800" dirty="0"/>
              <a:t>Inelastic demand </a:t>
            </a:r>
          </a:p>
          <a:p>
            <a:pPr lvl="1">
              <a:lnSpc>
                <a:spcPct val="100000"/>
              </a:lnSpc>
            </a:pPr>
            <a:r>
              <a:rPr lang="en-US" altLang="en-US" sz="1800" dirty="0"/>
              <a:t>Side payments mechanism (e.g., product exchanges)</a:t>
            </a:r>
          </a:p>
          <a:p>
            <a:pPr lvl="1">
              <a:lnSpc>
                <a:spcPct val="100000"/>
              </a:lnSpc>
            </a:pPr>
            <a:r>
              <a:rPr lang="en-US" altLang="en-US" sz="1800" dirty="0"/>
              <a:t>Note: Excess capacity can affect vulnerability in either direction. </a:t>
            </a:r>
          </a:p>
          <a:p>
            <a:pPr lvl="2">
              <a:lnSpc>
                <a:spcPct val="100000"/>
              </a:lnSpc>
            </a:pPr>
            <a:r>
              <a:rPr lang="en-US" altLang="en-US" sz="1600" dirty="0"/>
              <a:t>Greater incentive to cheat </a:t>
            </a:r>
          </a:p>
          <a:p>
            <a:pPr lvl="2">
              <a:lnSpc>
                <a:spcPct val="100000"/>
              </a:lnSpc>
            </a:pPr>
            <a:r>
              <a:rPr lang="en-US" altLang="en-US" sz="1600" dirty="0"/>
              <a:t>Greater ability to punish</a:t>
            </a:r>
          </a:p>
          <a:p>
            <a:pPr lvl="1">
              <a:lnSpc>
                <a:spcPct val="100000"/>
              </a:lnSpc>
            </a:pPr>
            <a:r>
              <a:rPr lang="en-US" altLang="en-US" sz="1800" dirty="0"/>
              <a:t>Unimportance of innovation</a:t>
            </a:r>
            <a:br>
              <a:rPr lang="en-US" altLang="en-US" sz="1800" dirty="0"/>
            </a:br>
            <a:endParaRPr lang="en-US" altLang="en-US" sz="1800" dirty="0"/>
          </a:p>
          <a:p>
            <a:pPr lvl="1">
              <a:lnSpc>
                <a:spcPct val="80000"/>
              </a:lnSpc>
            </a:pPr>
            <a:endParaRPr lang="en-US" altLang="en-US" sz="1600" dirty="0"/>
          </a:p>
        </p:txBody>
      </p:sp>
      <p:sp>
        <p:nvSpPr>
          <p:cNvPr id="2" name="Content Placeholder 1">
            <a:extLst>
              <a:ext uri="{FF2B5EF4-FFF2-40B4-BE49-F238E27FC236}">
                <a16:creationId xmlns:a16="http://schemas.microsoft.com/office/drawing/2014/main" id="{501D31DA-5D1D-4272-ADA7-743A4EF1F3DB}"/>
              </a:ext>
            </a:extLst>
          </p:cNvPr>
          <p:cNvSpPr>
            <a:spLocks noGrp="1"/>
          </p:cNvSpPr>
          <p:nvPr>
            <p:ph sz="half" idx="2"/>
          </p:nvPr>
        </p:nvSpPr>
        <p:spPr>
          <a:xfrm>
            <a:off x="5950084" y="1768879"/>
            <a:ext cx="5659225" cy="4771430"/>
          </a:xfrm>
        </p:spPr>
        <p:txBody>
          <a:bodyPr>
            <a:normAutofit fontScale="85000" lnSpcReduction="20000"/>
          </a:bodyPr>
          <a:lstStyle/>
          <a:p>
            <a:pPr marL="0" indent="0">
              <a:lnSpc>
                <a:spcPct val="110000"/>
              </a:lnSpc>
              <a:buNone/>
            </a:pPr>
            <a:r>
              <a:rPr lang="en-US" altLang="en-US" sz="2000" b="1" u="sng" dirty="0">
                <a:solidFill>
                  <a:srgbClr val="C00000"/>
                </a:solidFill>
              </a:rPr>
              <a:t>Step 2 (</a:t>
            </a:r>
            <a:r>
              <a:rPr lang="en-US" sz="2200" dirty="0">
                <a:solidFill>
                  <a:srgbClr val="C00000"/>
                </a:solidFill>
              </a:rPr>
              <a:t>§</a:t>
            </a:r>
            <a:r>
              <a:rPr lang="en-US" altLang="en-US" sz="2000" b="1" u="sng" dirty="0">
                <a:solidFill>
                  <a:srgbClr val="C00000"/>
                </a:solidFill>
              </a:rPr>
              <a:t>7.1)</a:t>
            </a:r>
            <a:r>
              <a:rPr lang="en-US" altLang="en-US" sz="2000" b="1" dirty="0">
                <a:solidFill>
                  <a:srgbClr val="C00000"/>
                </a:solidFill>
              </a:rPr>
              <a:t>: </a:t>
            </a:r>
            <a:r>
              <a:rPr lang="en-US" altLang="en-US" sz="2000" b="1" i="1" dirty="0">
                <a:solidFill>
                  <a:srgbClr val="C00000"/>
                </a:solidFill>
              </a:rPr>
              <a:t>Merger </a:t>
            </a:r>
            <a:r>
              <a:rPr lang="en-US" altLang="en-US" sz="2000" b="1" i="1" dirty="0">
                <a:solidFill>
                  <a:srgbClr val="CC3300"/>
                </a:solidFill>
              </a:rPr>
              <a:t>increases likelihood of coordination</a:t>
            </a:r>
            <a:endParaRPr lang="en-US" altLang="en-US" sz="2000" b="1" i="1" dirty="0">
              <a:solidFill>
                <a:srgbClr val="C00000"/>
              </a:solidFill>
            </a:endParaRPr>
          </a:p>
          <a:p>
            <a:pPr lvl="1">
              <a:lnSpc>
                <a:spcPct val="120000"/>
              </a:lnSpc>
              <a:spcBef>
                <a:spcPts val="800"/>
              </a:spcBef>
            </a:pPr>
            <a:r>
              <a:rPr lang="en-US" altLang="en-US" sz="1800" dirty="0"/>
              <a:t>Reducing the number of competitors; increasing HHI</a:t>
            </a:r>
          </a:p>
          <a:p>
            <a:pPr lvl="2">
              <a:lnSpc>
                <a:spcPct val="120000"/>
              </a:lnSpc>
              <a:spcBef>
                <a:spcPts val="800"/>
              </a:spcBef>
            </a:pPr>
            <a:r>
              <a:rPr lang="en-US" altLang="en-US" sz="1800" dirty="0"/>
              <a:t>Increasing size affecting incentives to lead or follow price increases </a:t>
            </a:r>
          </a:p>
          <a:p>
            <a:pPr lvl="1">
              <a:lnSpc>
                <a:spcPct val="120000"/>
              </a:lnSpc>
              <a:spcBef>
                <a:spcPts val="800"/>
              </a:spcBef>
            </a:pPr>
            <a:r>
              <a:rPr lang="en-US" altLang="en-US" sz="1800" dirty="0"/>
              <a:t>Eliminating “disruptive” or “maverick” competitor</a:t>
            </a:r>
          </a:p>
          <a:p>
            <a:pPr lvl="1">
              <a:lnSpc>
                <a:spcPct val="120000"/>
              </a:lnSpc>
              <a:spcBef>
                <a:spcPts val="800"/>
              </a:spcBef>
            </a:pPr>
            <a:r>
              <a:rPr lang="en-US" altLang="en-US" sz="1800" dirty="0"/>
              <a:t>Decreasing excess capacity </a:t>
            </a:r>
          </a:p>
          <a:p>
            <a:pPr lvl="1">
              <a:lnSpc>
                <a:spcPct val="120000"/>
              </a:lnSpc>
              <a:spcBef>
                <a:spcPts val="800"/>
              </a:spcBef>
            </a:pPr>
            <a:r>
              <a:rPr lang="en-US" altLang="en-US" sz="1800" dirty="0"/>
              <a:t>Increasing competitor symmetry </a:t>
            </a:r>
          </a:p>
          <a:p>
            <a:pPr lvl="1">
              <a:lnSpc>
                <a:spcPct val="120000"/>
              </a:lnSpc>
              <a:spcBef>
                <a:spcPts val="800"/>
              </a:spcBef>
            </a:pPr>
            <a:r>
              <a:rPr lang="en-US" altLang="en-US" sz="1800" dirty="0"/>
              <a:t>Increasing transparency or facilitating detection or punishment of price cutters</a:t>
            </a:r>
          </a:p>
          <a:p>
            <a:pPr lvl="1">
              <a:lnSpc>
                <a:spcPct val="120000"/>
              </a:lnSpc>
              <a:spcBef>
                <a:spcPts val="800"/>
              </a:spcBef>
            </a:pPr>
            <a:r>
              <a:rPr lang="en-US" sz="1800" i="1" dirty="0">
                <a:solidFill>
                  <a:srgbClr val="C00000"/>
                </a:solidFill>
              </a:rPr>
              <a:t>But there also are offsetting factors that facilitate cheating or “mavericky” behavior</a:t>
            </a:r>
          </a:p>
          <a:p>
            <a:pPr lvl="2">
              <a:lnSpc>
                <a:spcPct val="120000"/>
              </a:lnSpc>
              <a:spcBef>
                <a:spcPts val="800"/>
              </a:spcBef>
            </a:pPr>
            <a:r>
              <a:rPr lang="en-US" sz="1600" dirty="0"/>
              <a:t>Lower costs (“efficiencies”) could increase incentives to cheat (but -- though lower costs also increase ability to punish (+), though this latter point is typically ignored.)</a:t>
            </a:r>
          </a:p>
          <a:p>
            <a:pPr lvl="2">
              <a:lnSpc>
                <a:spcPct val="120000"/>
              </a:lnSpc>
              <a:spcBef>
                <a:spcPts val="800"/>
              </a:spcBef>
            </a:pPr>
            <a:r>
              <a:rPr lang="en-US" sz="1600" dirty="0"/>
              <a:t>Increased ability to cheat secretly (e.g., from vertical integration)</a:t>
            </a:r>
            <a:endParaRPr lang="en-US" altLang="en-US" sz="1900" dirty="0"/>
          </a:p>
          <a:p>
            <a:pPr lvl="1">
              <a:lnSpc>
                <a:spcPct val="80000"/>
              </a:lnSpc>
              <a:buFont typeface="Wingdings" pitchFamily="2" charset="2"/>
              <a:buNone/>
            </a:pPr>
            <a:endParaRPr lang="en-US" altLang="en-US" sz="1900" dirty="0"/>
          </a:p>
          <a:p>
            <a:pPr marL="0" indent="0">
              <a:buNone/>
            </a:pPr>
            <a:endParaRPr lang="en-US" dirty="0"/>
          </a:p>
        </p:txBody>
      </p:sp>
      <p:sp>
        <p:nvSpPr>
          <p:cNvPr id="58372" name="Slide Number Placeholder 5"/>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spcBef>
                <a:spcPct val="0"/>
              </a:spcBef>
              <a:buFontTx/>
              <a:buNone/>
            </a:pPr>
            <a:fld id="{E7C03A6D-211A-4B5D-9F5F-2266A0D122C8}" type="slidenum">
              <a:rPr lang="en-US" altLang="en-US" sz="1400" smtClean="0">
                <a:solidFill>
                  <a:srgbClr val="FFFFFF"/>
                </a:solidFill>
                <a:latin typeface="Tahoma" pitchFamily="34" charset="0"/>
              </a:rPr>
              <a:pPr>
                <a:spcBef>
                  <a:spcPct val="0"/>
                </a:spcBef>
                <a:buFontTx/>
                <a:buNone/>
              </a:pPr>
              <a:t>20</a:t>
            </a:fld>
            <a:endParaRPr lang="en-US" altLang="en-US" sz="1400">
              <a:solidFill>
                <a:srgbClr val="FFFFFF"/>
              </a:solidFill>
              <a:latin typeface="Tahoma" pitchFamily="34" charset="0"/>
            </a:endParaRPr>
          </a:p>
        </p:txBody>
      </p:sp>
    </p:spTree>
    <p:extLst>
      <p:ext uri="{BB962C8B-B14F-4D97-AF65-F5344CB8AC3E}">
        <p14:creationId xmlns:p14="http://schemas.microsoft.com/office/powerpoint/2010/main" val="105670879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Slide Number Placeholder 2"/>
          <p:cNvSpPr>
            <a:spLocks noGrp="1"/>
          </p:cNvSpPr>
          <p:nvPr>
            <p:ph type="sldNum" sz="quarter" idx="12"/>
          </p:nvPr>
        </p:nvSpPr>
        <p:spPr>
          <a:xfrm>
            <a:off x="609600" y="6245225"/>
            <a:ext cx="2844800" cy="4762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lgn="l">
              <a:spcBef>
                <a:spcPct val="0"/>
              </a:spcBef>
              <a:buFontTx/>
              <a:buNone/>
            </a:pPr>
            <a:fld id="{EA3FDE81-5866-40D7-88D2-A55C63AF920A}" type="slidenum">
              <a:rPr lang="en-US" altLang="en-US" sz="1400" smtClean="0"/>
              <a:pPr algn="l">
                <a:spcBef>
                  <a:spcPct val="0"/>
                </a:spcBef>
                <a:buFontTx/>
                <a:buNone/>
              </a:pPr>
              <a:t>21</a:t>
            </a:fld>
            <a:endParaRPr lang="en-US" altLang="en-US" sz="1400"/>
          </a:p>
        </p:txBody>
      </p:sp>
      <p:sp>
        <p:nvSpPr>
          <p:cNvPr id="43011" name="Rectangle 2"/>
          <p:cNvSpPr>
            <a:spLocks noChangeArrowheads="1"/>
          </p:cNvSpPr>
          <p:nvPr/>
        </p:nvSpPr>
        <p:spPr bwMode="auto">
          <a:xfrm>
            <a:off x="2844800" y="1524000"/>
            <a:ext cx="6604000" cy="4191000"/>
          </a:xfrm>
          <a:prstGeom prst="rect">
            <a:avLst/>
          </a:prstGeom>
          <a:solidFill>
            <a:srgbClr val="339933"/>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pPr>
            <a:endParaRPr lang="en-US" altLang="en-US" sz="1800"/>
          </a:p>
        </p:txBody>
      </p:sp>
      <p:sp>
        <p:nvSpPr>
          <p:cNvPr id="43012" name="Rectangle 3"/>
          <p:cNvSpPr>
            <a:spLocks noGrp="1" noChangeArrowheads="1"/>
          </p:cNvSpPr>
          <p:nvPr>
            <p:ph type="title"/>
          </p:nvPr>
        </p:nvSpPr>
        <p:spPr>
          <a:xfrm>
            <a:off x="454430" y="423565"/>
            <a:ext cx="11587940" cy="622300"/>
          </a:xfrm>
        </p:spPr>
        <p:txBody>
          <a:bodyPr>
            <a:normAutofit/>
          </a:bodyPr>
          <a:lstStyle/>
          <a:p>
            <a:r>
              <a:rPr lang="en-US" altLang="en-US" sz="3200" dirty="0">
                <a:latin typeface="Times New Roman" pitchFamily="18" charset="0"/>
                <a:cs typeface="Times New Roman" pitchFamily="18" charset="0"/>
              </a:rPr>
              <a:t>2010 HMGs HHI Thresholds</a:t>
            </a:r>
          </a:p>
        </p:txBody>
      </p:sp>
      <p:sp>
        <p:nvSpPr>
          <p:cNvPr id="43013" name="Text Box 4"/>
          <p:cNvSpPr txBox="1">
            <a:spLocks noChangeArrowheads="1"/>
          </p:cNvSpPr>
          <p:nvPr/>
        </p:nvSpPr>
        <p:spPr bwMode="auto">
          <a:xfrm>
            <a:off x="1949638" y="1406525"/>
            <a:ext cx="748923"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lgn="ctr" eaLnBrk="1" hangingPunct="1">
              <a:spcBef>
                <a:spcPct val="0"/>
              </a:spcBef>
              <a:buFontTx/>
              <a:buNone/>
            </a:pPr>
            <a:r>
              <a:rPr lang="en-US" altLang="en-US" sz="1200" b="1"/>
              <a:t>Change</a:t>
            </a:r>
          </a:p>
          <a:p>
            <a:pPr algn="ctr" eaLnBrk="1" hangingPunct="1">
              <a:spcBef>
                <a:spcPct val="0"/>
              </a:spcBef>
              <a:buFontTx/>
              <a:buNone/>
            </a:pPr>
            <a:r>
              <a:rPr lang="en-US" altLang="en-US" sz="1200" b="1"/>
              <a:t>in HHI</a:t>
            </a:r>
          </a:p>
        </p:txBody>
      </p:sp>
      <p:sp>
        <p:nvSpPr>
          <p:cNvPr id="43014" name="Text Box 5"/>
          <p:cNvSpPr txBox="1">
            <a:spLocks noChangeArrowheads="1"/>
          </p:cNvSpPr>
          <p:nvPr/>
        </p:nvSpPr>
        <p:spPr bwMode="auto">
          <a:xfrm>
            <a:off x="8843613" y="5715001"/>
            <a:ext cx="696024" cy="6463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algn="ctr" eaLnBrk="1" hangingPunct="1">
              <a:spcBef>
                <a:spcPct val="0"/>
              </a:spcBef>
              <a:buFontTx/>
              <a:buNone/>
            </a:pPr>
            <a:r>
              <a:rPr lang="en-US" altLang="en-US" sz="1200" b="1"/>
              <a:t>Post-</a:t>
            </a:r>
          </a:p>
          <a:p>
            <a:pPr algn="ctr" eaLnBrk="1" hangingPunct="1">
              <a:spcBef>
                <a:spcPct val="0"/>
              </a:spcBef>
              <a:buFontTx/>
              <a:buNone/>
            </a:pPr>
            <a:r>
              <a:rPr lang="en-US" altLang="en-US" sz="1200" b="1"/>
              <a:t>Merger</a:t>
            </a:r>
          </a:p>
          <a:p>
            <a:pPr algn="ctr" eaLnBrk="1" hangingPunct="1">
              <a:spcBef>
                <a:spcPct val="0"/>
              </a:spcBef>
              <a:buFontTx/>
              <a:buNone/>
            </a:pPr>
            <a:r>
              <a:rPr lang="en-US" altLang="en-US" sz="1200" b="1"/>
              <a:t>HHI</a:t>
            </a:r>
          </a:p>
        </p:txBody>
      </p:sp>
      <p:sp>
        <p:nvSpPr>
          <p:cNvPr id="43015" name="Line 6"/>
          <p:cNvSpPr>
            <a:spLocks noChangeShapeType="1"/>
          </p:cNvSpPr>
          <p:nvPr/>
        </p:nvSpPr>
        <p:spPr bwMode="auto">
          <a:xfrm>
            <a:off x="7842251" y="5715000"/>
            <a:ext cx="0" cy="22860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3016" name="Line 7"/>
          <p:cNvSpPr>
            <a:spLocks noChangeShapeType="1"/>
          </p:cNvSpPr>
          <p:nvPr/>
        </p:nvSpPr>
        <p:spPr bwMode="auto">
          <a:xfrm>
            <a:off x="5873751" y="5715000"/>
            <a:ext cx="0" cy="22860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3017" name="Text Box 8"/>
          <p:cNvSpPr txBox="1">
            <a:spLocks noChangeArrowheads="1"/>
          </p:cNvSpPr>
          <p:nvPr/>
        </p:nvSpPr>
        <p:spPr bwMode="auto">
          <a:xfrm>
            <a:off x="5490633" y="5924550"/>
            <a:ext cx="524503"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pPr>
            <a:r>
              <a:rPr lang="en-US" altLang="en-US" sz="1200" b="1"/>
              <a:t>1500</a:t>
            </a:r>
          </a:p>
        </p:txBody>
      </p:sp>
      <p:sp>
        <p:nvSpPr>
          <p:cNvPr id="43018" name="Text Box 9"/>
          <p:cNvSpPr txBox="1">
            <a:spLocks noChangeArrowheads="1"/>
          </p:cNvSpPr>
          <p:nvPr/>
        </p:nvSpPr>
        <p:spPr bwMode="auto">
          <a:xfrm>
            <a:off x="7486651" y="5919789"/>
            <a:ext cx="524503"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pPr>
            <a:r>
              <a:rPr lang="en-US" altLang="en-US" sz="1200" b="1"/>
              <a:t>2500</a:t>
            </a:r>
          </a:p>
        </p:txBody>
      </p:sp>
      <p:sp>
        <p:nvSpPr>
          <p:cNvPr id="43019" name="Line 10"/>
          <p:cNvSpPr>
            <a:spLocks noChangeShapeType="1"/>
          </p:cNvSpPr>
          <p:nvPr/>
        </p:nvSpPr>
        <p:spPr bwMode="auto">
          <a:xfrm rot="5400000">
            <a:off x="2686051" y="4267200"/>
            <a:ext cx="0" cy="30480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3020" name="Line 11"/>
          <p:cNvSpPr>
            <a:spLocks noChangeShapeType="1"/>
          </p:cNvSpPr>
          <p:nvPr/>
        </p:nvSpPr>
        <p:spPr bwMode="auto">
          <a:xfrm rot="5400000">
            <a:off x="2698751" y="2857500"/>
            <a:ext cx="0" cy="304800"/>
          </a:xfrm>
          <a:prstGeom prst="line">
            <a:avLst/>
          </a:prstGeom>
          <a:noFill/>
          <a:ln w="28575">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3021" name="Text Box 12"/>
          <p:cNvSpPr txBox="1">
            <a:spLocks noChangeArrowheads="1"/>
          </p:cNvSpPr>
          <p:nvPr/>
        </p:nvSpPr>
        <p:spPr bwMode="auto">
          <a:xfrm>
            <a:off x="2038351" y="4267200"/>
            <a:ext cx="439544"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pPr>
            <a:r>
              <a:rPr lang="en-US" altLang="en-US" sz="1200" b="1"/>
              <a:t>100</a:t>
            </a:r>
          </a:p>
        </p:txBody>
      </p:sp>
      <p:sp>
        <p:nvSpPr>
          <p:cNvPr id="43022" name="Text Box 13"/>
          <p:cNvSpPr txBox="1">
            <a:spLocks noChangeArrowheads="1"/>
          </p:cNvSpPr>
          <p:nvPr/>
        </p:nvSpPr>
        <p:spPr bwMode="auto">
          <a:xfrm>
            <a:off x="2032001" y="2867025"/>
            <a:ext cx="439544"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pPr>
            <a:r>
              <a:rPr lang="en-US" altLang="en-US" sz="1200" b="1"/>
              <a:t>200</a:t>
            </a:r>
          </a:p>
        </p:txBody>
      </p:sp>
      <p:sp>
        <p:nvSpPr>
          <p:cNvPr id="43023" name="Rectangle 14"/>
          <p:cNvSpPr>
            <a:spLocks noChangeArrowheads="1"/>
          </p:cNvSpPr>
          <p:nvPr/>
        </p:nvSpPr>
        <p:spPr bwMode="auto">
          <a:xfrm>
            <a:off x="5892800" y="1524000"/>
            <a:ext cx="3556000" cy="2895600"/>
          </a:xfrm>
          <a:prstGeom prst="rect">
            <a:avLst/>
          </a:prstGeom>
          <a:solidFill>
            <a:srgbClr val="FFFF00"/>
          </a:solidFill>
          <a:ln w="2857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pPr>
            <a:endParaRPr lang="en-US" altLang="en-US" sz="1800"/>
          </a:p>
        </p:txBody>
      </p:sp>
      <p:sp>
        <p:nvSpPr>
          <p:cNvPr id="43024" name="Rectangle 15"/>
          <p:cNvSpPr>
            <a:spLocks noChangeArrowheads="1"/>
          </p:cNvSpPr>
          <p:nvPr/>
        </p:nvSpPr>
        <p:spPr bwMode="auto">
          <a:xfrm>
            <a:off x="7823200" y="1528764"/>
            <a:ext cx="1625600" cy="1443037"/>
          </a:xfrm>
          <a:prstGeom prst="rect">
            <a:avLst/>
          </a:prstGeom>
          <a:solidFill>
            <a:srgbClr val="FF0000"/>
          </a:solidFill>
          <a:ln w="2857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spcBef>
                <a:spcPct val="20000"/>
              </a:spcBef>
              <a:buChar char="•"/>
              <a:defRPr sz="3200">
                <a:solidFill>
                  <a:schemeClr val="tx1"/>
                </a:solidFill>
                <a:latin typeface="Arial" charset="0"/>
              </a:defRPr>
            </a:lvl1pPr>
            <a:lvl2pPr marL="742950" indent="-285750">
              <a:spcBef>
                <a:spcPct val="20000"/>
              </a:spcBef>
              <a:buChar char="–"/>
              <a:defRPr sz="2800">
                <a:solidFill>
                  <a:schemeClr val="tx1"/>
                </a:solidFill>
                <a:latin typeface="Arial" charset="0"/>
              </a:defRPr>
            </a:lvl2pPr>
            <a:lvl3pPr marL="1143000" indent="-228600">
              <a:spcBef>
                <a:spcPct val="20000"/>
              </a:spcBef>
              <a:buChar char="•"/>
              <a:defRPr sz="2400">
                <a:solidFill>
                  <a:schemeClr val="tx1"/>
                </a:solidFill>
                <a:latin typeface="Arial" charset="0"/>
              </a:defRPr>
            </a:lvl3pPr>
            <a:lvl4pPr marL="1600200" indent="-228600">
              <a:spcBef>
                <a:spcPct val="20000"/>
              </a:spcBef>
              <a:buChar char="–"/>
              <a:defRPr sz="2000">
                <a:solidFill>
                  <a:schemeClr val="tx1"/>
                </a:solidFill>
                <a:latin typeface="Arial" charset="0"/>
              </a:defRPr>
            </a:lvl4pPr>
            <a:lvl5pPr marL="2057400" indent="-228600">
              <a:spcBef>
                <a:spcPct val="20000"/>
              </a:spcBef>
              <a:buChar char="»"/>
              <a:defRPr sz="2000">
                <a:solidFill>
                  <a:schemeClr val="tx1"/>
                </a:solidFill>
                <a:latin typeface="Arial" charset="0"/>
              </a:defRPr>
            </a:lvl5pPr>
            <a:lvl6pPr marL="2514600" indent="-228600" eaLnBrk="0" fontAlgn="base" hangingPunct="0">
              <a:spcBef>
                <a:spcPct val="20000"/>
              </a:spcBef>
              <a:spcAft>
                <a:spcPct val="0"/>
              </a:spcAft>
              <a:buChar char="»"/>
              <a:defRPr sz="2000">
                <a:solidFill>
                  <a:schemeClr val="tx1"/>
                </a:solidFill>
                <a:latin typeface="Arial" charset="0"/>
              </a:defRPr>
            </a:lvl6pPr>
            <a:lvl7pPr marL="2971800" indent="-228600" eaLnBrk="0" fontAlgn="base" hangingPunct="0">
              <a:spcBef>
                <a:spcPct val="20000"/>
              </a:spcBef>
              <a:spcAft>
                <a:spcPct val="0"/>
              </a:spcAft>
              <a:buChar char="»"/>
              <a:defRPr sz="2000">
                <a:solidFill>
                  <a:schemeClr val="tx1"/>
                </a:solidFill>
                <a:latin typeface="Arial" charset="0"/>
              </a:defRPr>
            </a:lvl7pPr>
            <a:lvl8pPr marL="3429000" indent="-228600" eaLnBrk="0" fontAlgn="base" hangingPunct="0">
              <a:spcBef>
                <a:spcPct val="20000"/>
              </a:spcBef>
              <a:spcAft>
                <a:spcPct val="0"/>
              </a:spcAft>
              <a:buChar char="»"/>
              <a:defRPr sz="2000">
                <a:solidFill>
                  <a:schemeClr val="tx1"/>
                </a:solidFill>
                <a:latin typeface="Arial" charset="0"/>
              </a:defRPr>
            </a:lvl8pPr>
            <a:lvl9pPr marL="3886200" indent="-228600" eaLnBrk="0" fontAlgn="base" hangingPunct="0">
              <a:spcBef>
                <a:spcPct val="20000"/>
              </a:spcBef>
              <a:spcAft>
                <a:spcPct val="0"/>
              </a:spcAft>
              <a:buChar char="»"/>
              <a:defRPr sz="2000">
                <a:solidFill>
                  <a:schemeClr val="tx1"/>
                </a:solidFill>
                <a:latin typeface="Arial" charset="0"/>
              </a:defRPr>
            </a:lvl9pPr>
          </a:lstStyle>
          <a:p>
            <a:pPr eaLnBrk="1" hangingPunct="1">
              <a:spcBef>
                <a:spcPct val="0"/>
              </a:spcBef>
              <a:buFontTx/>
              <a:buNone/>
            </a:pPr>
            <a:endParaRPr lang="en-US" altLang="en-US" sz="1800"/>
          </a:p>
        </p:txBody>
      </p:sp>
      <p:sp>
        <p:nvSpPr>
          <p:cNvPr id="43025" name="Line 16"/>
          <p:cNvSpPr>
            <a:spLocks noChangeShapeType="1"/>
          </p:cNvSpPr>
          <p:nvPr/>
        </p:nvSpPr>
        <p:spPr bwMode="auto">
          <a:xfrm>
            <a:off x="2844800" y="5715000"/>
            <a:ext cx="6807200" cy="0"/>
          </a:xfrm>
          <a:prstGeom prst="line">
            <a:avLst/>
          </a:prstGeom>
          <a:noFill/>
          <a:ln w="2857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43026" name="Line 17"/>
          <p:cNvSpPr>
            <a:spLocks noChangeShapeType="1"/>
          </p:cNvSpPr>
          <p:nvPr/>
        </p:nvSpPr>
        <p:spPr bwMode="auto">
          <a:xfrm flipH="1" flipV="1">
            <a:off x="2844800" y="1371600"/>
            <a:ext cx="19051" cy="4357688"/>
          </a:xfrm>
          <a:prstGeom prst="line">
            <a:avLst/>
          </a:prstGeom>
          <a:noFill/>
          <a:ln w="2857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Tree>
    <p:extLst>
      <p:ext uri="{BB962C8B-B14F-4D97-AF65-F5344CB8AC3E}">
        <p14:creationId xmlns:p14="http://schemas.microsoft.com/office/powerpoint/2010/main" val="227301329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27ADB2-BAEF-4333-AE0F-FDD5BF160C9B}"/>
              </a:ext>
            </a:extLst>
          </p:cNvPr>
          <p:cNvSpPr>
            <a:spLocks noGrp="1"/>
          </p:cNvSpPr>
          <p:nvPr>
            <p:ph type="title"/>
          </p:nvPr>
        </p:nvSpPr>
        <p:spPr/>
        <p:txBody>
          <a:bodyPr/>
          <a:lstStyle/>
          <a:p>
            <a:r>
              <a:rPr lang="en-US" dirty="0"/>
              <a:t>Maverick Analysis </a:t>
            </a:r>
            <a:r>
              <a:rPr lang="en-US" sz="2000" i="1" dirty="0">
                <a:solidFill>
                  <a:srgbClr val="00B050"/>
                </a:solidFill>
              </a:rPr>
              <a:t>(p. 815)</a:t>
            </a:r>
            <a:r>
              <a:rPr lang="en-US" dirty="0"/>
              <a:t> </a:t>
            </a:r>
          </a:p>
        </p:txBody>
      </p:sp>
      <p:sp>
        <p:nvSpPr>
          <p:cNvPr id="3" name="Content Placeholder 2">
            <a:extLst>
              <a:ext uri="{FF2B5EF4-FFF2-40B4-BE49-F238E27FC236}">
                <a16:creationId xmlns:a16="http://schemas.microsoft.com/office/drawing/2014/main" id="{3492EDD8-B40A-4E83-9DA8-6D4602197EC5}"/>
              </a:ext>
            </a:extLst>
          </p:cNvPr>
          <p:cNvSpPr>
            <a:spLocks noGrp="1"/>
          </p:cNvSpPr>
          <p:nvPr>
            <p:ph idx="1"/>
          </p:nvPr>
        </p:nvSpPr>
        <p:spPr>
          <a:xfrm>
            <a:off x="721468" y="1485157"/>
            <a:ext cx="10515600" cy="4351338"/>
          </a:xfrm>
        </p:spPr>
        <p:txBody>
          <a:bodyPr/>
          <a:lstStyle/>
          <a:p>
            <a:r>
              <a:rPr lang="en-US" dirty="0"/>
              <a:t>HMGs definition of a Maverick</a:t>
            </a:r>
          </a:p>
          <a:p>
            <a:pPr lvl="1"/>
            <a:r>
              <a:rPr lang="en-US" dirty="0"/>
              <a:t>A “disruptive role” in the market that benefits consumers</a:t>
            </a:r>
          </a:p>
          <a:p>
            <a:pPr lvl="1"/>
            <a:r>
              <a:rPr lang="en-US" dirty="0"/>
              <a:t>A firm that “may discipline prices based on its ability and incentive to expand production rapidly using available capacity” </a:t>
            </a:r>
          </a:p>
          <a:p>
            <a:pPr lvl="1"/>
            <a:r>
              <a:rPr lang="en-US" dirty="0"/>
              <a:t>A firm that has often resisted otherwise prevailing industry norms to cooperate on price setting or other terms of competition.</a:t>
            </a:r>
          </a:p>
          <a:p>
            <a:r>
              <a:rPr lang="en-US" dirty="0"/>
              <a:t>Merger can eliminate maverick incentives because of impact on merger partner. </a:t>
            </a:r>
          </a:p>
          <a:p>
            <a:r>
              <a:rPr lang="en-US" dirty="0">
                <a:solidFill>
                  <a:srgbClr val="C00000"/>
                </a:solidFill>
              </a:rPr>
              <a:t>HMGs appear to “almost” place an </a:t>
            </a:r>
            <a:r>
              <a:rPr lang="en-US" i="1" dirty="0">
                <a:solidFill>
                  <a:srgbClr val="C00000"/>
                </a:solidFill>
              </a:rPr>
              <a:t>anticompetitive presumption </a:t>
            </a:r>
            <a:r>
              <a:rPr lang="en-US" dirty="0">
                <a:solidFill>
                  <a:srgbClr val="C00000"/>
                </a:solidFill>
              </a:rPr>
              <a:t>on acquisitions of mavericks </a:t>
            </a:r>
          </a:p>
          <a:p>
            <a:pPr lvl="1"/>
            <a:endParaRPr lang="en-US" dirty="0"/>
          </a:p>
        </p:txBody>
      </p:sp>
      <p:sp>
        <p:nvSpPr>
          <p:cNvPr id="4" name="Slide Number Placeholder 3">
            <a:extLst>
              <a:ext uri="{FF2B5EF4-FFF2-40B4-BE49-F238E27FC236}">
                <a16:creationId xmlns:a16="http://schemas.microsoft.com/office/drawing/2014/main" id="{80C1141D-6E53-4B2B-A4B1-8A1BA8D60F4F}"/>
              </a:ext>
            </a:extLst>
          </p:cNvPr>
          <p:cNvSpPr>
            <a:spLocks noGrp="1"/>
          </p:cNvSpPr>
          <p:nvPr>
            <p:ph type="sldNum" sz="quarter" idx="12"/>
          </p:nvPr>
        </p:nvSpPr>
        <p:spPr/>
        <p:txBody>
          <a:bodyPr/>
          <a:lstStyle/>
          <a:p>
            <a:fld id="{A3FA0A93-60EE-4E9D-852F-604094E61050}" type="slidenum">
              <a:rPr lang="en-US" smtClean="0"/>
              <a:t>22</a:t>
            </a:fld>
            <a:endParaRPr lang="en-US"/>
          </a:p>
        </p:txBody>
      </p:sp>
    </p:spTree>
    <p:extLst>
      <p:ext uri="{BB962C8B-B14F-4D97-AF65-F5344CB8AC3E}">
        <p14:creationId xmlns:p14="http://schemas.microsoft.com/office/powerpoint/2010/main" val="364298876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94807A-7C61-4BB3-8AB4-BA66FB914BC3}"/>
              </a:ext>
            </a:extLst>
          </p:cNvPr>
          <p:cNvSpPr>
            <a:spLocks noGrp="1"/>
          </p:cNvSpPr>
          <p:nvPr>
            <p:ph type="title"/>
          </p:nvPr>
        </p:nvSpPr>
        <p:spPr/>
        <p:txBody>
          <a:bodyPr/>
          <a:lstStyle/>
          <a:p>
            <a:r>
              <a:rPr lang="en-US" dirty="0"/>
              <a:t>Why Does a Merger Reduce Maverick Incentives </a:t>
            </a:r>
          </a:p>
        </p:txBody>
      </p:sp>
      <p:sp>
        <p:nvSpPr>
          <p:cNvPr id="3" name="Content Placeholder 2">
            <a:extLst>
              <a:ext uri="{FF2B5EF4-FFF2-40B4-BE49-F238E27FC236}">
                <a16:creationId xmlns:a16="http://schemas.microsoft.com/office/drawing/2014/main" id="{FCAA56DD-856C-4A24-B139-FC1321AC0E46}"/>
              </a:ext>
            </a:extLst>
          </p:cNvPr>
          <p:cNvSpPr>
            <a:spLocks noGrp="1"/>
          </p:cNvSpPr>
          <p:nvPr>
            <p:ph idx="1"/>
          </p:nvPr>
        </p:nvSpPr>
        <p:spPr>
          <a:xfrm>
            <a:off x="838200" y="1825625"/>
            <a:ext cx="8143240" cy="4351338"/>
          </a:xfrm>
        </p:spPr>
        <p:txBody>
          <a:bodyPr>
            <a:normAutofit fontScale="92500"/>
          </a:bodyPr>
          <a:lstStyle/>
          <a:p>
            <a:r>
              <a:rPr lang="en-US" dirty="0"/>
              <a:t>Merged firm is larger </a:t>
            </a:r>
            <a:r>
              <a:rPr lang="en-US" dirty="0">
                <a:sym typeface="Wingdings" panose="05000000000000000000" pitchFamily="2" charset="2"/>
              </a:rPr>
              <a:t> reduced incentives to cut price; greater incentive to raise price</a:t>
            </a:r>
          </a:p>
          <a:p>
            <a:r>
              <a:rPr lang="en-US" dirty="0">
                <a:sym typeface="Wingdings" panose="05000000000000000000" pitchFamily="2" charset="2"/>
              </a:rPr>
              <a:t>Example: Suppose that if the </a:t>
            </a:r>
            <a:r>
              <a:rPr lang="en-US" i="1" dirty="0">
                <a:solidFill>
                  <a:srgbClr val="C00000"/>
                </a:solidFill>
                <a:sym typeface="Wingdings" panose="05000000000000000000" pitchFamily="2" charset="2"/>
              </a:rPr>
              <a:t>maverick firm </a:t>
            </a:r>
            <a:r>
              <a:rPr lang="en-US" dirty="0">
                <a:sym typeface="Wingdings" panose="05000000000000000000" pitchFamily="2" charset="2"/>
              </a:rPr>
              <a:t>reduced its output by an amount equal to 5% of the market, </a:t>
            </a:r>
            <a:br>
              <a:rPr lang="en-US" dirty="0">
                <a:sym typeface="Wingdings" panose="05000000000000000000" pitchFamily="2" charset="2"/>
              </a:rPr>
            </a:br>
            <a:r>
              <a:rPr lang="en-US" dirty="0">
                <a:sym typeface="Wingdings" panose="05000000000000000000" pitchFamily="2" charset="2"/>
              </a:rPr>
              <a:t>prices would rise by (say) 3%.  </a:t>
            </a:r>
          </a:p>
          <a:p>
            <a:pPr lvl="1"/>
            <a:r>
              <a:rPr lang="en-US" dirty="0">
                <a:sym typeface="Wingdings" panose="05000000000000000000" pitchFamily="2" charset="2"/>
              </a:rPr>
              <a:t>That output reduction would be unprofitable for a firm with a low market share </a:t>
            </a:r>
          </a:p>
          <a:p>
            <a:pPr lvl="1"/>
            <a:r>
              <a:rPr lang="en-US" dirty="0">
                <a:sym typeface="Wingdings" panose="05000000000000000000" pitchFamily="2" charset="2"/>
              </a:rPr>
              <a:t>Because the merged firm (including the maverick) will have a higher market share, its incentive to raise price is enhanced</a:t>
            </a:r>
            <a:endParaRPr lang="en-US" dirty="0"/>
          </a:p>
          <a:p>
            <a:pPr lvl="1"/>
            <a:r>
              <a:rPr lang="en-US" dirty="0">
                <a:sym typeface="Wingdings" panose="05000000000000000000" pitchFamily="2" charset="2"/>
              </a:rPr>
              <a:t>E.g., if the </a:t>
            </a:r>
            <a:r>
              <a:rPr lang="en-US" i="1" dirty="0">
                <a:solidFill>
                  <a:srgbClr val="C00000"/>
                </a:solidFill>
                <a:sym typeface="Wingdings" panose="05000000000000000000" pitchFamily="2" charset="2"/>
              </a:rPr>
              <a:t>merged firm </a:t>
            </a:r>
            <a:r>
              <a:rPr lang="en-US" dirty="0">
                <a:sym typeface="Wingdings" panose="05000000000000000000" pitchFamily="2" charset="2"/>
              </a:rPr>
              <a:t>had a high market share (say) 30%, it would be profitable because it would get the 3% higher price on a much larger amount of output</a:t>
            </a:r>
          </a:p>
        </p:txBody>
      </p:sp>
      <p:sp>
        <p:nvSpPr>
          <p:cNvPr id="4" name="Slide Number Placeholder 3">
            <a:extLst>
              <a:ext uri="{FF2B5EF4-FFF2-40B4-BE49-F238E27FC236}">
                <a16:creationId xmlns:a16="http://schemas.microsoft.com/office/drawing/2014/main" id="{76158D6A-9497-4188-BB9C-20CC3C93A92C}"/>
              </a:ext>
            </a:extLst>
          </p:cNvPr>
          <p:cNvSpPr>
            <a:spLocks noGrp="1"/>
          </p:cNvSpPr>
          <p:nvPr>
            <p:ph type="sldNum" sz="quarter" idx="12"/>
          </p:nvPr>
        </p:nvSpPr>
        <p:spPr/>
        <p:txBody>
          <a:bodyPr/>
          <a:lstStyle/>
          <a:p>
            <a:fld id="{A3FA0A93-60EE-4E9D-852F-604094E61050}" type="slidenum">
              <a:rPr lang="en-US" smtClean="0"/>
              <a:t>23</a:t>
            </a:fld>
            <a:endParaRPr lang="en-US"/>
          </a:p>
        </p:txBody>
      </p:sp>
      <p:sp>
        <p:nvSpPr>
          <p:cNvPr id="5" name="TextBox 4">
            <a:extLst>
              <a:ext uri="{FF2B5EF4-FFF2-40B4-BE49-F238E27FC236}">
                <a16:creationId xmlns:a16="http://schemas.microsoft.com/office/drawing/2014/main" id="{8703D6C2-04A4-4D8B-B3B2-21639117C764}"/>
              </a:ext>
            </a:extLst>
          </p:cNvPr>
          <p:cNvSpPr txBox="1"/>
          <p:nvPr/>
        </p:nvSpPr>
        <p:spPr>
          <a:xfrm>
            <a:off x="9448799" y="5069688"/>
            <a:ext cx="2743201" cy="369332"/>
          </a:xfrm>
          <a:prstGeom prst="rect">
            <a:avLst/>
          </a:prstGeom>
          <a:noFill/>
          <a:ln w="38100">
            <a:solidFill>
              <a:srgbClr val="0070C0"/>
            </a:solidFill>
          </a:ln>
        </p:spPr>
        <p:txBody>
          <a:bodyPr wrap="square" rtlCol="0">
            <a:spAutoFit/>
          </a:bodyPr>
          <a:lstStyle/>
          <a:p>
            <a:r>
              <a:rPr lang="en-US" b="1" i="1" dirty="0">
                <a:solidFill>
                  <a:srgbClr val="0070C0"/>
                </a:solidFill>
              </a:rPr>
              <a:t>See Figure on next slide</a:t>
            </a:r>
          </a:p>
        </p:txBody>
      </p:sp>
      <p:cxnSp>
        <p:nvCxnSpPr>
          <p:cNvPr id="6" name="Straight Arrow Connector 5">
            <a:extLst>
              <a:ext uri="{FF2B5EF4-FFF2-40B4-BE49-F238E27FC236}">
                <a16:creationId xmlns:a16="http://schemas.microsoft.com/office/drawing/2014/main" id="{8950C5C2-5ACC-478F-B23A-3DDD12B37112}"/>
              </a:ext>
            </a:extLst>
          </p:cNvPr>
          <p:cNvCxnSpPr>
            <a:cxnSpLocks/>
          </p:cNvCxnSpPr>
          <p:nvPr/>
        </p:nvCxnSpPr>
        <p:spPr>
          <a:xfrm flipH="1" flipV="1">
            <a:off x="8402896" y="4837768"/>
            <a:ext cx="1157088" cy="104850"/>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2923268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BA6E6F2-ABAC-464B-BADB-E39EBC99D477}"/>
              </a:ext>
            </a:extLst>
          </p:cNvPr>
          <p:cNvSpPr>
            <a:spLocks noGrp="1"/>
          </p:cNvSpPr>
          <p:nvPr>
            <p:ph type="title"/>
          </p:nvPr>
        </p:nvSpPr>
        <p:spPr>
          <a:xfrm>
            <a:off x="669604" y="61608"/>
            <a:ext cx="10515600" cy="1325563"/>
          </a:xfrm>
        </p:spPr>
        <p:txBody>
          <a:bodyPr>
            <a:normAutofit/>
          </a:bodyPr>
          <a:lstStyle/>
          <a:p>
            <a:r>
              <a:rPr lang="en-US" dirty="0"/>
              <a:t>Sidebar: Increased Market Share Enhances Unilateral Incentives to Raise Price</a:t>
            </a:r>
          </a:p>
        </p:txBody>
      </p:sp>
      <p:sp>
        <p:nvSpPr>
          <p:cNvPr id="3" name="Content Placeholder 2">
            <a:extLst>
              <a:ext uri="{FF2B5EF4-FFF2-40B4-BE49-F238E27FC236}">
                <a16:creationId xmlns:a16="http://schemas.microsoft.com/office/drawing/2014/main" id="{59BF9ECB-C237-4DCE-B871-F2D22B51C7CE}"/>
              </a:ext>
            </a:extLst>
          </p:cNvPr>
          <p:cNvSpPr>
            <a:spLocks noGrp="1"/>
          </p:cNvSpPr>
          <p:nvPr>
            <p:ph idx="1"/>
          </p:nvPr>
        </p:nvSpPr>
        <p:spPr>
          <a:xfrm>
            <a:off x="-326667" y="1801762"/>
            <a:ext cx="10515600" cy="4351338"/>
          </a:xfrm>
        </p:spPr>
        <p:txBody>
          <a:bodyPr/>
          <a:lstStyle/>
          <a:p>
            <a:pPr marL="0" indent="0">
              <a:buNone/>
            </a:pPr>
            <a:r>
              <a:rPr lang="en-US" dirty="0"/>
              <a:t>  </a:t>
            </a:r>
          </a:p>
        </p:txBody>
      </p:sp>
      <p:sp>
        <p:nvSpPr>
          <p:cNvPr id="4" name="Slide Number Placeholder 3">
            <a:extLst>
              <a:ext uri="{FF2B5EF4-FFF2-40B4-BE49-F238E27FC236}">
                <a16:creationId xmlns:a16="http://schemas.microsoft.com/office/drawing/2014/main" id="{AD9B7B5B-6A57-4BAA-8438-F97A37FBC899}"/>
              </a:ext>
            </a:extLst>
          </p:cNvPr>
          <p:cNvSpPr>
            <a:spLocks noGrp="1"/>
          </p:cNvSpPr>
          <p:nvPr>
            <p:ph type="sldNum" sz="quarter" idx="12"/>
          </p:nvPr>
        </p:nvSpPr>
        <p:spPr/>
        <p:txBody>
          <a:bodyPr/>
          <a:lstStyle/>
          <a:p>
            <a:fld id="{A3FA0A93-60EE-4E9D-852F-604094E61050}" type="slidenum">
              <a:rPr lang="en-US" smtClean="0"/>
              <a:t>24</a:t>
            </a:fld>
            <a:endParaRPr lang="en-US"/>
          </a:p>
        </p:txBody>
      </p:sp>
      <p:cxnSp>
        <p:nvCxnSpPr>
          <p:cNvPr id="6" name="Straight Connector 5">
            <a:extLst>
              <a:ext uri="{FF2B5EF4-FFF2-40B4-BE49-F238E27FC236}">
                <a16:creationId xmlns:a16="http://schemas.microsoft.com/office/drawing/2014/main" id="{129A5272-4C42-4614-A6CB-841E0712DEDC}"/>
              </a:ext>
            </a:extLst>
          </p:cNvPr>
          <p:cNvCxnSpPr>
            <a:cxnSpLocks/>
          </p:cNvCxnSpPr>
          <p:nvPr/>
        </p:nvCxnSpPr>
        <p:spPr>
          <a:xfrm flipH="1" flipV="1">
            <a:off x="2124075" y="2105027"/>
            <a:ext cx="47625" cy="3143248"/>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702F0A8A-BB16-4453-A76E-9A8C389010DE}"/>
              </a:ext>
            </a:extLst>
          </p:cNvPr>
          <p:cNvCxnSpPr>
            <a:cxnSpLocks/>
          </p:cNvCxnSpPr>
          <p:nvPr/>
        </p:nvCxnSpPr>
        <p:spPr>
          <a:xfrm>
            <a:off x="2124075" y="5247043"/>
            <a:ext cx="7585004" cy="22367"/>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59BFB50D-297D-49D3-B6B4-BE84BCCB9BCB}"/>
              </a:ext>
            </a:extLst>
          </p:cNvPr>
          <p:cNvCxnSpPr>
            <a:cxnSpLocks/>
          </p:cNvCxnSpPr>
          <p:nvPr/>
        </p:nvCxnSpPr>
        <p:spPr>
          <a:xfrm>
            <a:off x="2200275" y="2498059"/>
            <a:ext cx="3290301" cy="2681587"/>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F92A8733-4B4D-4B76-BF63-C0EF2A71E87A}"/>
              </a:ext>
            </a:extLst>
          </p:cNvPr>
          <p:cNvCxnSpPr>
            <a:cxnSpLocks/>
          </p:cNvCxnSpPr>
          <p:nvPr/>
        </p:nvCxnSpPr>
        <p:spPr>
          <a:xfrm>
            <a:off x="4126789" y="1568281"/>
            <a:ext cx="4533356" cy="3562454"/>
          </a:xfrm>
          <a:prstGeom prst="line">
            <a:avLst/>
          </a:prstGeom>
          <a:ln w="57150">
            <a:solidFill>
              <a:srgbClr val="C00000"/>
            </a:solidFill>
          </a:ln>
        </p:spPr>
        <p:style>
          <a:lnRef idx="1">
            <a:schemeClr val="accent2"/>
          </a:lnRef>
          <a:fillRef idx="0">
            <a:schemeClr val="accent2"/>
          </a:fillRef>
          <a:effectRef idx="0">
            <a:schemeClr val="accent2"/>
          </a:effectRef>
          <a:fontRef idx="minor">
            <a:schemeClr val="tx1"/>
          </a:fontRef>
        </p:style>
      </p:cxnSp>
      <p:cxnSp>
        <p:nvCxnSpPr>
          <p:cNvPr id="20" name="Straight Connector 19">
            <a:extLst>
              <a:ext uri="{FF2B5EF4-FFF2-40B4-BE49-F238E27FC236}">
                <a16:creationId xmlns:a16="http://schemas.microsoft.com/office/drawing/2014/main" id="{CD910F29-0643-4C6F-A2F4-CF7AC935C02F}"/>
              </a:ext>
            </a:extLst>
          </p:cNvPr>
          <p:cNvCxnSpPr>
            <a:cxnSpLocks/>
          </p:cNvCxnSpPr>
          <p:nvPr/>
        </p:nvCxnSpPr>
        <p:spPr>
          <a:xfrm>
            <a:off x="7321514" y="4099389"/>
            <a:ext cx="41706" cy="1190238"/>
          </a:xfrm>
          <a:prstGeom prst="line">
            <a:avLst/>
          </a:prstGeom>
          <a:ln w="38100">
            <a:solidFill>
              <a:srgbClr val="C00000"/>
            </a:solidFill>
            <a:prstDash val="dash"/>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2048690B-1F5A-45CB-8040-FDDE315DF7E0}"/>
              </a:ext>
            </a:extLst>
          </p:cNvPr>
          <p:cNvCxnSpPr>
            <a:cxnSpLocks/>
          </p:cNvCxnSpPr>
          <p:nvPr/>
        </p:nvCxnSpPr>
        <p:spPr>
          <a:xfrm>
            <a:off x="4931133" y="4674093"/>
            <a:ext cx="1" cy="589900"/>
          </a:xfrm>
          <a:prstGeom prst="line">
            <a:avLst/>
          </a:prstGeom>
          <a:ln w="38100">
            <a:prstDash val="dash"/>
          </a:ln>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FB3F47B1-1A83-4D9F-99A5-6E65CE00D0BF}"/>
              </a:ext>
            </a:extLst>
          </p:cNvPr>
          <p:cNvCxnSpPr>
            <a:cxnSpLocks/>
          </p:cNvCxnSpPr>
          <p:nvPr/>
        </p:nvCxnSpPr>
        <p:spPr>
          <a:xfrm flipH="1" flipV="1">
            <a:off x="2213098" y="4129418"/>
            <a:ext cx="5001524" cy="51626"/>
          </a:xfrm>
          <a:prstGeom prst="line">
            <a:avLst/>
          </a:prstGeom>
          <a:ln w="38100">
            <a:solidFill>
              <a:schemeClr val="tx1"/>
            </a:solidFill>
            <a:prstDash val="dash"/>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DF954079-3224-4986-9590-2A8C90D5694E}"/>
              </a:ext>
            </a:extLst>
          </p:cNvPr>
          <p:cNvSpPr txBox="1"/>
          <p:nvPr/>
        </p:nvSpPr>
        <p:spPr>
          <a:xfrm>
            <a:off x="5927404" y="1478518"/>
            <a:ext cx="1685077" cy="369332"/>
          </a:xfrm>
          <a:prstGeom prst="rect">
            <a:avLst/>
          </a:prstGeom>
          <a:noFill/>
          <a:ln w="19050">
            <a:solidFill>
              <a:schemeClr val="tx1"/>
            </a:solidFill>
          </a:ln>
        </p:spPr>
        <p:txBody>
          <a:bodyPr wrap="none" rtlCol="0">
            <a:spAutoFit/>
          </a:bodyPr>
          <a:lstStyle/>
          <a:p>
            <a:r>
              <a:rPr lang="en-US" dirty="0">
                <a:solidFill>
                  <a:srgbClr val="C00000"/>
                </a:solidFill>
              </a:rPr>
              <a:t>Firm B Demand</a:t>
            </a:r>
          </a:p>
        </p:txBody>
      </p:sp>
      <p:cxnSp>
        <p:nvCxnSpPr>
          <p:cNvPr id="37" name="Straight Arrow Connector 36">
            <a:extLst>
              <a:ext uri="{FF2B5EF4-FFF2-40B4-BE49-F238E27FC236}">
                <a16:creationId xmlns:a16="http://schemas.microsoft.com/office/drawing/2014/main" id="{11671811-05F7-4E15-A764-A42911552008}"/>
              </a:ext>
            </a:extLst>
          </p:cNvPr>
          <p:cNvCxnSpPr>
            <a:cxnSpLocks/>
          </p:cNvCxnSpPr>
          <p:nvPr/>
        </p:nvCxnSpPr>
        <p:spPr>
          <a:xfrm flipH="1">
            <a:off x="3198129" y="2260355"/>
            <a:ext cx="2333405" cy="862585"/>
          </a:xfrm>
          <a:prstGeom prst="straightConnector1">
            <a:avLst/>
          </a:prstGeom>
          <a:ln w="28575">
            <a:headEnd type="none" w="med" len="med"/>
            <a:tailEnd type="triangle" w="med" len="med"/>
          </a:ln>
        </p:spPr>
        <p:style>
          <a:lnRef idx="1">
            <a:schemeClr val="accent1"/>
          </a:lnRef>
          <a:fillRef idx="0">
            <a:schemeClr val="accent1"/>
          </a:fillRef>
          <a:effectRef idx="0">
            <a:schemeClr val="accent1"/>
          </a:effectRef>
          <a:fontRef idx="minor">
            <a:schemeClr val="tx1"/>
          </a:fontRef>
        </p:style>
      </p:cxnSp>
      <p:cxnSp>
        <p:nvCxnSpPr>
          <p:cNvPr id="38" name="Straight Arrow Connector 37">
            <a:extLst>
              <a:ext uri="{FF2B5EF4-FFF2-40B4-BE49-F238E27FC236}">
                <a16:creationId xmlns:a16="http://schemas.microsoft.com/office/drawing/2014/main" id="{9104637D-1C11-468A-9EB7-083FDD132F8A}"/>
              </a:ext>
            </a:extLst>
          </p:cNvPr>
          <p:cNvCxnSpPr>
            <a:cxnSpLocks/>
          </p:cNvCxnSpPr>
          <p:nvPr/>
        </p:nvCxnSpPr>
        <p:spPr>
          <a:xfrm flipH="1">
            <a:off x="4820654" y="1644395"/>
            <a:ext cx="911645" cy="282662"/>
          </a:xfrm>
          <a:prstGeom prst="straightConnector1">
            <a:avLst/>
          </a:prstGeom>
          <a:ln w="28575">
            <a:solidFill>
              <a:srgbClr val="C00000"/>
            </a:solidFill>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39" name="TextBox 38">
            <a:extLst>
              <a:ext uri="{FF2B5EF4-FFF2-40B4-BE49-F238E27FC236}">
                <a16:creationId xmlns:a16="http://schemas.microsoft.com/office/drawing/2014/main" id="{A232B2BF-B895-4500-8EA0-1E3AEC4AAEB9}"/>
              </a:ext>
            </a:extLst>
          </p:cNvPr>
          <p:cNvSpPr txBox="1"/>
          <p:nvPr/>
        </p:nvSpPr>
        <p:spPr>
          <a:xfrm>
            <a:off x="3854170" y="5356832"/>
            <a:ext cx="628649" cy="369332"/>
          </a:xfrm>
          <a:prstGeom prst="rect">
            <a:avLst/>
          </a:prstGeom>
          <a:noFill/>
        </p:spPr>
        <p:txBody>
          <a:bodyPr wrap="square" rtlCol="0">
            <a:spAutoFit/>
          </a:bodyPr>
          <a:lstStyle/>
          <a:p>
            <a:r>
              <a:rPr lang="en-US" dirty="0">
                <a:solidFill>
                  <a:srgbClr val="0070C0"/>
                </a:solidFill>
              </a:rPr>
              <a:t>Qa2</a:t>
            </a:r>
          </a:p>
        </p:txBody>
      </p:sp>
      <p:sp>
        <p:nvSpPr>
          <p:cNvPr id="41" name="TextBox 40">
            <a:extLst>
              <a:ext uri="{FF2B5EF4-FFF2-40B4-BE49-F238E27FC236}">
                <a16:creationId xmlns:a16="http://schemas.microsoft.com/office/drawing/2014/main" id="{1B7D88F1-1760-4F6C-BF41-80968FB82404}"/>
              </a:ext>
            </a:extLst>
          </p:cNvPr>
          <p:cNvSpPr txBox="1"/>
          <p:nvPr/>
        </p:nvSpPr>
        <p:spPr>
          <a:xfrm>
            <a:off x="4596507" y="5366896"/>
            <a:ext cx="628649" cy="369332"/>
          </a:xfrm>
          <a:prstGeom prst="rect">
            <a:avLst/>
          </a:prstGeom>
          <a:noFill/>
        </p:spPr>
        <p:txBody>
          <a:bodyPr wrap="square" rtlCol="0">
            <a:spAutoFit/>
          </a:bodyPr>
          <a:lstStyle/>
          <a:p>
            <a:r>
              <a:rPr lang="en-US" dirty="0">
                <a:solidFill>
                  <a:srgbClr val="0070C0"/>
                </a:solidFill>
              </a:rPr>
              <a:t>Qa1</a:t>
            </a:r>
          </a:p>
        </p:txBody>
      </p:sp>
      <p:sp>
        <p:nvSpPr>
          <p:cNvPr id="45" name="TextBox 44">
            <a:extLst>
              <a:ext uri="{FF2B5EF4-FFF2-40B4-BE49-F238E27FC236}">
                <a16:creationId xmlns:a16="http://schemas.microsoft.com/office/drawing/2014/main" id="{CECE8A64-929D-4D79-BF84-D5682E9E6C4F}"/>
              </a:ext>
            </a:extLst>
          </p:cNvPr>
          <p:cNvSpPr txBox="1"/>
          <p:nvPr/>
        </p:nvSpPr>
        <p:spPr>
          <a:xfrm>
            <a:off x="1586064" y="3937627"/>
            <a:ext cx="641780" cy="400110"/>
          </a:xfrm>
          <a:prstGeom prst="rect">
            <a:avLst/>
          </a:prstGeom>
          <a:noFill/>
        </p:spPr>
        <p:txBody>
          <a:bodyPr wrap="square" rtlCol="0">
            <a:spAutoFit/>
          </a:bodyPr>
          <a:lstStyle/>
          <a:p>
            <a:r>
              <a:rPr lang="en-US" sz="2000" dirty="0"/>
              <a:t>P</a:t>
            </a:r>
            <a:r>
              <a:rPr lang="en-US" sz="2800" baseline="-25000" dirty="0"/>
              <a:t>2</a:t>
            </a:r>
            <a:endParaRPr lang="en-US" baseline="-25000" dirty="0"/>
          </a:p>
        </p:txBody>
      </p:sp>
      <p:sp>
        <p:nvSpPr>
          <p:cNvPr id="47" name="TextBox 46">
            <a:extLst>
              <a:ext uri="{FF2B5EF4-FFF2-40B4-BE49-F238E27FC236}">
                <a16:creationId xmlns:a16="http://schemas.microsoft.com/office/drawing/2014/main" id="{89B5D882-E63F-4DBE-A074-0D8E7BDD78CC}"/>
              </a:ext>
            </a:extLst>
          </p:cNvPr>
          <p:cNvSpPr txBox="1"/>
          <p:nvPr/>
        </p:nvSpPr>
        <p:spPr>
          <a:xfrm>
            <a:off x="1571627" y="4454477"/>
            <a:ext cx="641779" cy="400110"/>
          </a:xfrm>
          <a:prstGeom prst="rect">
            <a:avLst/>
          </a:prstGeom>
          <a:noFill/>
        </p:spPr>
        <p:txBody>
          <a:bodyPr wrap="square" rtlCol="0">
            <a:spAutoFit/>
          </a:bodyPr>
          <a:lstStyle/>
          <a:p>
            <a:r>
              <a:rPr lang="en-US" sz="2000" dirty="0"/>
              <a:t>P</a:t>
            </a:r>
            <a:r>
              <a:rPr lang="en-US" sz="2000" baseline="-25000" dirty="0"/>
              <a:t>1</a:t>
            </a:r>
            <a:endParaRPr lang="en-US" baseline="-25000" dirty="0"/>
          </a:p>
        </p:txBody>
      </p:sp>
      <p:cxnSp>
        <p:nvCxnSpPr>
          <p:cNvPr id="48" name="Straight Connector 47">
            <a:extLst>
              <a:ext uri="{FF2B5EF4-FFF2-40B4-BE49-F238E27FC236}">
                <a16:creationId xmlns:a16="http://schemas.microsoft.com/office/drawing/2014/main" id="{730982CC-9FBA-4E60-8BD7-4DD3473DD1C4}"/>
              </a:ext>
            </a:extLst>
          </p:cNvPr>
          <p:cNvCxnSpPr>
            <a:cxnSpLocks/>
          </p:cNvCxnSpPr>
          <p:nvPr/>
        </p:nvCxnSpPr>
        <p:spPr>
          <a:xfrm flipH="1" flipV="1">
            <a:off x="2200275" y="4668676"/>
            <a:ext cx="5941137" cy="65629"/>
          </a:xfrm>
          <a:prstGeom prst="line">
            <a:avLst/>
          </a:prstGeom>
          <a:ln w="38100">
            <a:solidFill>
              <a:schemeClr val="tx1"/>
            </a:solidFill>
            <a:prstDash val="dash"/>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F066AB06-5B07-40A4-A33F-B4EE7B2CEE49}"/>
              </a:ext>
            </a:extLst>
          </p:cNvPr>
          <p:cNvSpPr txBox="1"/>
          <p:nvPr/>
        </p:nvSpPr>
        <p:spPr>
          <a:xfrm>
            <a:off x="7985304" y="5287897"/>
            <a:ext cx="628649" cy="369332"/>
          </a:xfrm>
          <a:prstGeom prst="rect">
            <a:avLst/>
          </a:prstGeom>
          <a:noFill/>
        </p:spPr>
        <p:txBody>
          <a:bodyPr wrap="square" rtlCol="0">
            <a:spAutoFit/>
          </a:bodyPr>
          <a:lstStyle/>
          <a:p>
            <a:r>
              <a:rPr lang="en-US" dirty="0">
                <a:solidFill>
                  <a:srgbClr val="C00000"/>
                </a:solidFill>
              </a:rPr>
              <a:t>Qb1</a:t>
            </a:r>
          </a:p>
        </p:txBody>
      </p:sp>
      <p:cxnSp>
        <p:nvCxnSpPr>
          <p:cNvPr id="29" name="Straight Connector 28">
            <a:extLst>
              <a:ext uri="{FF2B5EF4-FFF2-40B4-BE49-F238E27FC236}">
                <a16:creationId xmlns:a16="http://schemas.microsoft.com/office/drawing/2014/main" id="{073ED413-BD8A-4D00-8D16-488DA3ECDCE8}"/>
              </a:ext>
            </a:extLst>
          </p:cNvPr>
          <p:cNvCxnSpPr>
            <a:cxnSpLocks/>
          </p:cNvCxnSpPr>
          <p:nvPr/>
        </p:nvCxnSpPr>
        <p:spPr>
          <a:xfrm flipH="1">
            <a:off x="4168495" y="4099389"/>
            <a:ext cx="1" cy="1098743"/>
          </a:xfrm>
          <a:prstGeom prst="line">
            <a:avLst/>
          </a:prstGeom>
          <a:ln w="38100">
            <a:prstDash val="dash"/>
          </a:ln>
        </p:spPr>
        <p:style>
          <a:lnRef idx="1">
            <a:schemeClr val="accent1"/>
          </a:lnRef>
          <a:fillRef idx="0">
            <a:schemeClr val="accent1"/>
          </a:fillRef>
          <a:effectRef idx="0">
            <a:schemeClr val="accent1"/>
          </a:effectRef>
          <a:fontRef idx="minor">
            <a:schemeClr val="tx1"/>
          </a:fontRef>
        </p:style>
      </p:cxnSp>
      <p:cxnSp>
        <p:nvCxnSpPr>
          <p:cNvPr id="46" name="Straight Connector 45">
            <a:extLst>
              <a:ext uri="{FF2B5EF4-FFF2-40B4-BE49-F238E27FC236}">
                <a16:creationId xmlns:a16="http://schemas.microsoft.com/office/drawing/2014/main" id="{B6ECF44D-B122-43CD-9301-BDB16FF91E5E}"/>
              </a:ext>
            </a:extLst>
          </p:cNvPr>
          <p:cNvCxnSpPr>
            <a:cxnSpLocks/>
          </p:cNvCxnSpPr>
          <p:nvPr/>
        </p:nvCxnSpPr>
        <p:spPr>
          <a:xfrm>
            <a:off x="8217612" y="4859308"/>
            <a:ext cx="0" cy="472738"/>
          </a:xfrm>
          <a:prstGeom prst="line">
            <a:avLst/>
          </a:prstGeom>
          <a:ln w="38100">
            <a:solidFill>
              <a:srgbClr val="C00000"/>
            </a:solidFill>
            <a:prstDash val="dash"/>
          </a:ln>
        </p:spPr>
        <p:style>
          <a:lnRef idx="1">
            <a:schemeClr val="accent1"/>
          </a:lnRef>
          <a:fillRef idx="0">
            <a:schemeClr val="accent1"/>
          </a:fillRef>
          <a:effectRef idx="0">
            <a:schemeClr val="accent1"/>
          </a:effectRef>
          <a:fontRef idx="minor">
            <a:schemeClr val="tx1"/>
          </a:fontRef>
        </p:style>
      </p:cxnSp>
      <p:sp>
        <p:nvSpPr>
          <p:cNvPr id="52" name="TextBox 51">
            <a:extLst>
              <a:ext uri="{FF2B5EF4-FFF2-40B4-BE49-F238E27FC236}">
                <a16:creationId xmlns:a16="http://schemas.microsoft.com/office/drawing/2014/main" id="{696AC71A-E057-453C-AB23-99011A91788A}"/>
              </a:ext>
            </a:extLst>
          </p:cNvPr>
          <p:cNvSpPr txBox="1"/>
          <p:nvPr/>
        </p:nvSpPr>
        <p:spPr>
          <a:xfrm>
            <a:off x="7076045" y="5315301"/>
            <a:ext cx="628649" cy="369332"/>
          </a:xfrm>
          <a:prstGeom prst="rect">
            <a:avLst/>
          </a:prstGeom>
          <a:noFill/>
        </p:spPr>
        <p:txBody>
          <a:bodyPr wrap="square" rtlCol="0">
            <a:spAutoFit/>
          </a:bodyPr>
          <a:lstStyle/>
          <a:p>
            <a:r>
              <a:rPr lang="en-US" dirty="0">
                <a:solidFill>
                  <a:srgbClr val="C00000"/>
                </a:solidFill>
              </a:rPr>
              <a:t>Qb2</a:t>
            </a:r>
          </a:p>
        </p:txBody>
      </p:sp>
      <p:sp>
        <p:nvSpPr>
          <p:cNvPr id="60" name="TextBox 59">
            <a:extLst>
              <a:ext uri="{FF2B5EF4-FFF2-40B4-BE49-F238E27FC236}">
                <a16:creationId xmlns:a16="http://schemas.microsoft.com/office/drawing/2014/main" id="{F94814B5-6ACD-4980-BD8A-C15D26973DDE}"/>
              </a:ext>
            </a:extLst>
          </p:cNvPr>
          <p:cNvSpPr txBox="1"/>
          <p:nvPr/>
        </p:nvSpPr>
        <p:spPr>
          <a:xfrm>
            <a:off x="5940100" y="2075309"/>
            <a:ext cx="1672381" cy="369332"/>
          </a:xfrm>
          <a:prstGeom prst="rect">
            <a:avLst/>
          </a:prstGeom>
          <a:noFill/>
          <a:ln w="19050">
            <a:solidFill>
              <a:schemeClr val="tx1"/>
            </a:solidFill>
          </a:ln>
        </p:spPr>
        <p:txBody>
          <a:bodyPr wrap="none" rtlCol="0">
            <a:spAutoFit/>
          </a:bodyPr>
          <a:lstStyle/>
          <a:p>
            <a:r>
              <a:rPr lang="en-US" dirty="0">
                <a:solidFill>
                  <a:srgbClr val="0070C0"/>
                </a:solidFill>
              </a:rPr>
              <a:t>Firm A Demand</a:t>
            </a:r>
          </a:p>
        </p:txBody>
      </p:sp>
      <p:sp>
        <p:nvSpPr>
          <p:cNvPr id="62" name="TextBox 61">
            <a:extLst>
              <a:ext uri="{FF2B5EF4-FFF2-40B4-BE49-F238E27FC236}">
                <a16:creationId xmlns:a16="http://schemas.microsoft.com/office/drawing/2014/main" id="{4FEACFA8-718E-4E18-9A5C-B89B994BC2DB}"/>
              </a:ext>
            </a:extLst>
          </p:cNvPr>
          <p:cNvSpPr txBox="1"/>
          <p:nvPr/>
        </p:nvSpPr>
        <p:spPr>
          <a:xfrm>
            <a:off x="8545856" y="2714613"/>
            <a:ext cx="3422624" cy="2031325"/>
          </a:xfrm>
          <a:prstGeom prst="rect">
            <a:avLst/>
          </a:prstGeom>
          <a:noFill/>
          <a:ln w="28575">
            <a:solidFill>
              <a:srgbClr val="0070C0"/>
            </a:solidFill>
          </a:ln>
        </p:spPr>
        <p:txBody>
          <a:bodyPr wrap="square" rtlCol="0">
            <a:spAutoFit/>
          </a:bodyPr>
          <a:lstStyle/>
          <a:p>
            <a:r>
              <a:rPr lang="en-US" b="1" dirty="0">
                <a:solidFill>
                  <a:srgbClr val="0070C0"/>
                </a:solidFill>
              </a:rPr>
              <a:t>Consider a given output reduction by small Firm A and large Firm B. Both have the same “Loss” of margin from the output decrease.  But Firm B gets the “Gain” on a much larger volume of output – </a:t>
            </a:r>
            <a:r>
              <a:rPr lang="en-US" b="1" i="1" dirty="0">
                <a:solidFill>
                  <a:srgbClr val="C00000"/>
                </a:solidFill>
              </a:rPr>
              <a:t>Qb2 v Qa2</a:t>
            </a:r>
          </a:p>
        </p:txBody>
      </p:sp>
      <p:sp>
        <p:nvSpPr>
          <p:cNvPr id="70" name="Oval 69">
            <a:extLst>
              <a:ext uri="{FF2B5EF4-FFF2-40B4-BE49-F238E27FC236}">
                <a16:creationId xmlns:a16="http://schemas.microsoft.com/office/drawing/2014/main" id="{F437B004-D12B-4CC9-B518-F280C3DAFBDE}"/>
              </a:ext>
            </a:extLst>
          </p:cNvPr>
          <p:cNvSpPr/>
          <p:nvPr/>
        </p:nvSpPr>
        <p:spPr>
          <a:xfrm flipH="1" flipV="1">
            <a:off x="7321612" y="4038672"/>
            <a:ext cx="152399" cy="191357"/>
          </a:xfrm>
          <a:prstGeom prst="ellipse">
            <a:avLst/>
          </a:prstGeom>
          <a:solidFill>
            <a:srgbClr val="C0000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2" name="Oval 71">
            <a:extLst>
              <a:ext uri="{FF2B5EF4-FFF2-40B4-BE49-F238E27FC236}">
                <a16:creationId xmlns:a16="http://schemas.microsoft.com/office/drawing/2014/main" id="{F9882A98-C069-4E5B-892B-3CD0653742BB}"/>
              </a:ext>
            </a:extLst>
          </p:cNvPr>
          <p:cNvSpPr/>
          <p:nvPr/>
        </p:nvSpPr>
        <p:spPr>
          <a:xfrm flipH="1" flipV="1">
            <a:off x="8014522" y="4572997"/>
            <a:ext cx="152399" cy="191357"/>
          </a:xfrm>
          <a:prstGeom prst="ellipse">
            <a:avLst/>
          </a:prstGeom>
          <a:solidFill>
            <a:srgbClr val="C0000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4" name="Oval 73">
            <a:extLst>
              <a:ext uri="{FF2B5EF4-FFF2-40B4-BE49-F238E27FC236}">
                <a16:creationId xmlns:a16="http://schemas.microsoft.com/office/drawing/2014/main" id="{8709A5AF-C306-40ED-B80A-2429079B5743}"/>
              </a:ext>
            </a:extLst>
          </p:cNvPr>
          <p:cNvSpPr/>
          <p:nvPr/>
        </p:nvSpPr>
        <p:spPr>
          <a:xfrm flipV="1">
            <a:off x="4028435" y="4018343"/>
            <a:ext cx="205248" cy="156996"/>
          </a:xfrm>
          <a:prstGeom prst="ellipse">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6" name="Oval 75">
            <a:extLst>
              <a:ext uri="{FF2B5EF4-FFF2-40B4-BE49-F238E27FC236}">
                <a16:creationId xmlns:a16="http://schemas.microsoft.com/office/drawing/2014/main" id="{1AD02533-F4E7-42A7-9B1D-5C746812446D}"/>
              </a:ext>
            </a:extLst>
          </p:cNvPr>
          <p:cNvSpPr/>
          <p:nvPr/>
        </p:nvSpPr>
        <p:spPr>
          <a:xfrm flipH="1" flipV="1">
            <a:off x="4866188" y="4605811"/>
            <a:ext cx="152399" cy="191357"/>
          </a:xfrm>
          <a:prstGeom prst="ellipse">
            <a:avLst/>
          </a:prstGeom>
          <a:solidFill>
            <a:srgbClr val="0070C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Tree>
    <p:extLst>
      <p:ext uri="{BB962C8B-B14F-4D97-AF65-F5344CB8AC3E}">
        <p14:creationId xmlns:p14="http://schemas.microsoft.com/office/powerpoint/2010/main" val="317273906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9AB631E-E73D-4DCB-9D14-DD9E5BC856F9}"/>
              </a:ext>
            </a:extLst>
          </p:cNvPr>
          <p:cNvSpPr>
            <a:spLocks noGrp="1"/>
          </p:cNvSpPr>
          <p:nvPr>
            <p:ph type="title"/>
          </p:nvPr>
        </p:nvSpPr>
        <p:spPr/>
        <p:txBody>
          <a:bodyPr/>
          <a:lstStyle/>
          <a:p>
            <a:r>
              <a:rPr lang="en-US" dirty="0"/>
              <a:t>But Note that a Merger Alternatively Could Create a Maverick</a:t>
            </a:r>
          </a:p>
        </p:txBody>
      </p:sp>
      <p:sp>
        <p:nvSpPr>
          <p:cNvPr id="3" name="Content Placeholder 2">
            <a:extLst>
              <a:ext uri="{FF2B5EF4-FFF2-40B4-BE49-F238E27FC236}">
                <a16:creationId xmlns:a16="http://schemas.microsoft.com/office/drawing/2014/main" id="{1834BA90-73FC-474E-BD31-93D951A27DB7}"/>
              </a:ext>
            </a:extLst>
          </p:cNvPr>
          <p:cNvSpPr>
            <a:spLocks noGrp="1"/>
          </p:cNvSpPr>
          <p:nvPr>
            <p:ph idx="1"/>
          </p:nvPr>
        </p:nvSpPr>
        <p:spPr/>
        <p:txBody>
          <a:bodyPr>
            <a:normAutofit fontScale="92500" lnSpcReduction="20000"/>
          </a:bodyPr>
          <a:lstStyle/>
          <a:p>
            <a:r>
              <a:rPr lang="en-US" dirty="0"/>
              <a:t>Lower costs lead to increased incentives to “defect” from cartel/oligopoly price</a:t>
            </a:r>
            <a:br>
              <a:rPr lang="en-US" dirty="0"/>
            </a:br>
            <a:endParaRPr lang="en-US" dirty="0"/>
          </a:p>
          <a:p>
            <a:r>
              <a:rPr lang="en-US" dirty="0"/>
              <a:t>Unlike HCA, Heinz also made the argument the large efficiencies would create a maverick firm that would not want to coordinate.</a:t>
            </a:r>
          </a:p>
          <a:p>
            <a:pPr lvl="1"/>
            <a:r>
              <a:rPr lang="en-US" dirty="0"/>
              <a:t>But this argument also was rejected by the D.C. Circuit</a:t>
            </a:r>
            <a:br>
              <a:rPr lang="en-US" dirty="0"/>
            </a:br>
            <a:endParaRPr lang="en-US" dirty="0"/>
          </a:p>
          <a:p>
            <a:r>
              <a:rPr lang="en-US" dirty="0" err="1"/>
              <a:t>TMobile</a:t>
            </a:r>
            <a:r>
              <a:rPr lang="en-US" dirty="0"/>
              <a:t>/Sprint similarly argued that they would become </a:t>
            </a:r>
            <a:br>
              <a:rPr lang="en-US" dirty="0"/>
            </a:br>
            <a:r>
              <a:rPr lang="en-US" dirty="0"/>
              <a:t>a “super-maverick,” despite having a market share as large as AT&amp;T wireless.	  </a:t>
            </a:r>
          </a:p>
          <a:p>
            <a:pPr lvl="1"/>
            <a:r>
              <a:rPr lang="en-US" dirty="0"/>
              <a:t>Different initial customer base (lack of corporate customers)</a:t>
            </a:r>
          </a:p>
          <a:p>
            <a:pPr lvl="1"/>
            <a:r>
              <a:rPr lang="en-US" dirty="0"/>
              <a:t>Inferior initial network quality (at time of merger)</a:t>
            </a:r>
          </a:p>
          <a:p>
            <a:pPr lvl="1"/>
            <a:r>
              <a:rPr lang="en-US" dirty="0"/>
              <a:t>Corporate DNA of T-Mobile (the “</a:t>
            </a:r>
            <a:r>
              <a:rPr lang="en-US" dirty="0" err="1"/>
              <a:t>uncarrier</a:t>
            </a:r>
            <a:r>
              <a:rPr lang="en-US" dirty="0"/>
              <a:t>”)</a:t>
            </a:r>
          </a:p>
        </p:txBody>
      </p:sp>
      <p:sp>
        <p:nvSpPr>
          <p:cNvPr id="4" name="Slide Number Placeholder 3">
            <a:extLst>
              <a:ext uri="{FF2B5EF4-FFF2-40B4-BE49-F238E27FC236}">
                <a16:creationId xmlns:a16="http://schemas.microsoft.com/office/drawing/2014/main" id="{9ED44E31-26EF-4419-B170-71C1C4AE4307}"/>
              </a:ext>
            </a:extLst>
          </p:cNvPr>
          <p:cNvSpPr>
            <a:spLocks noGrp="1"/>
          </p:cNvSpPr>
          <p:nvPr>
            <p:ph type="sldNum" sz="quarter" idx="12"/>
          </p:nvPr>
        </p:nvSpPr>
        <p:spPr/>
        <p:txBody>
          <a:bodyPr/>
          <a:lstStyle/>
          <a:p>
            <a:fld id="{A3FA0A93-60EE-4E9D-852F-604094E61050}" type="slidenum">
              <a:rPr lang="en-US" smtClean="0"/>
              <a:t>25</a:t>
            </a:fld>
            <a:endParaRPr lang="en-US"/>
          </a:p>
        </p:txBody>
      </p:sp>
    </p:spTree>
    <p:extLst>
      <p:ext uri="{BB962C8B-B14F-4D97-AF65-F5344CB8AC3E}">
        <p14:creationId xmlns:p14="http://schemas.microsoft.com/office/powerpoint/2010/main" val="322705684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Coordinated Effects Analysis in HR Block (2011)</a:t>
            </a:r>
          </a:p>
        </p:txBody>
      </p:sp>
      <p:sp>
        <p:nvSpPr>
          <p:cNvPr id="3" name="Text Placeholder 2"/>
          <p:cNvSpPr>
            <a:spLocks noGrp="1"/>
          </p:cNvSpPr>
          <p:nvPr>
            <p:ph type="body" idx="1"/>
          </p:nvPr>
        </p:nvSpPr>
        <p:spPr/>
        <p:txBody>
          <a:bodyPr/>
          <a:lstStyle/>
          <a:p>
            <a:r>
              <a:rPr lang="en-US" dirty="0"/>
              <a:t> </a:t>
            </a:r>
          </a:p>
        </p:txBody>
      </p:sp>
      <p:sp>
        <p:nvSpPr>
          <p:cNvPr id="4" name="Slide Number Placeholder 3"/>
          <p:cNvSpPr>
            <a:spLocks noGrp="1"/>
          </p:cNvSpPr>
          <p:nvPr>
            <p:ph type="sldNum" sz="quarter" idx="12"/>
          </p:nvPr>
        </p:nvSpPr>
        <p:spPr>
          <a:xfrm>
            <a:off x="8610600" y="6356350"/>
            <a:ext cx="2743200" cy="365125"/>
          </a:xfrm>
        </p:spPr>
        <p:txBody>
          <a:bodyPr/>
          <a:lstStyle/>
          <a:p>
            <a:fld id="{A3FA0A93-60EE-4E9D-852F-604094E61050}" type="slidenum">
              <a:rPr lang="en-US" smtClean="0"/>
              <a:t>26</a:t>
            </a:fld>
            <a:endParaRPr lang="en-US"/>
          </a:p>
        </p:txBody>
      </p:sp>
    </p:spTree>
    <p:extLst>
      <p:ext uri="{BB962C8B-B14F-4D97-AF65-F5344CB8AC3E}">
        <p14:creationId xmlns:p14="http://schemas.microsoft.com/office/powerpoint/2010/main" val="87701710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7"/>
          <p:cNvSpPr>
            <a:spLocks noGrp="1"/>
          </p:cNvSpPr>
          <p:nvPr>
            <p:ph type="title"/>
          </p:nvPr>
        </p:nvSpPr>
        <p:spPr>
          <a:xfrm>
            <a:off x="1050423" y="465052"/>
            <a:ext cx="10563400" cy="898525"/>
          </a:xfrm>
        </p:spPr>
        <p:txBody>
          <a:bodyPr>
            <a:normAutofit fontScale="90000"/>
          </a:bodyPr>
          <a:lstStyle/>
          <a:p>
            <a:r>
              <a:rPr lang="en-US" sz="3600" i="1" dirty="0"/>
              <a:t>H&amp;R Block </a:t>
            </a:r>
            <a:r>
              <a:rPr lang="en-US" sz="3600" dirty="0"/>
              <a:t>(D.D.C. 2011</a:t>
            </a:r>
            <a:r>
              <a:rPr lang="en-US" sz="3600" i="1" dirty="0"/>
              <a:t>): Coordinated Effects Analysis </a:t>
            </a:r>
            <a:br>
              <a:rPr lang="en-US" sz="3600" i="1" dirty="0"/>
            </a:br>
            <a:r>
              <a:rPr lang="en-US" sz="2200" i="1" dirty="0">
                <a:solidFill>
                  <a:srgbClr val="00B0F0"/>
                </a:solidFill>
              </a:rPr>
              <a:t>(pp. 766-71)</a:t>
            </a:r>
            <a:r>
              <a:rPr lang="en-US" sz="3100" dirty="0"/>
              <a:t> </a:t>
            </a:r>
            <a:endParaRPr lang="en-US" sz="3600" dirty="0"/>
          </a:p>
        </p:txBody>
      </p:sp>
      <p:sp>
        <p:nvSpPr>
          <p:cNvPr id="9" name="Content Placeholder 8"/>
          <p:cNvSpPr>
            <a:spLocks noGrp="1"/>
          </p:cNvSpPr>
          <p:nvPr>
            <p:ph idx="1"/>
          </p:nvPr>
        </p:nvSpPr>
        <p:spPr>
          <a:xfrm>
            <a:off x="1050424" y="1330036"/>
            <a:ext cx="7725442" cy="5391439"/>
          </a:xfrm>
        </p:spPr>
        <p:txBody>
          <a:bodyPr>
            <a:normAutofit/>
          </a:bodyPr>
          <a:lstStyle/>
          <a:p>
            <a:r>
              <a:rPr lang="en-US" sz="2400" dirty="0"/>
              <a:t>Structural Presumption/HMGs Applied</a:t>
            </a:r>
          </a:p>
          <a:p>
            <a:pPr lvl="1"/>
            <a:r>
              <a:rPr lang="en-US" sz="2000" dirty="0"/>
              <a:t>Market Shares/HHIs – Before &amp; After</a:t>
            </a:r>
          </a:p>
          <a:p>
            <a:pPr lvl="2"/>
            <a:r>
              <a:rPr lang="en-US" sz="1800" b="1" i="1" dirty="0"/>
              <a:t>Before</a:t>
            </a:r>
            <a:r>
              <a:rPr lang="en-US" sz="1800" dirty="0"/>
              <a:t>: 62% (Intuit) + 15.6% (HRB) + 12.5% (</a:t>
            </a:r>
            <a:r>
              <a:rPr lang="en-US" sz="1800" dirty="0" err="1"/>
              <a:t>TaxACT</a:t>
            </a:r>
            <a:r>
              <a:rPr lang="en-US" sz="1800" dirty="0"/>
              <a:t>)</a:t>
            </a:r>
          </a:p>
          <a:p>
            <a:pPr lvl="3"/>
            <a:r>
              <a:rPr lang="en-US" sz="1600" b="1" dirty="0"/>
              <a:t>HHI: 3869 + 243 + 156 = 4268 (</a:t>
            </a:r>
            <a:r>
              <a:rPr lang="en-US" sz="1600" b="1" dirty="0" err="1"/>
              <a:t>approx</a:t>
            </a:r>
            <a:r>
              <a:rPr lang="en-US" sz="1600" b="1" dirty="0"/>
              <a:t>)</a:t>
            </a:r>
          </a:p>
          <a:p>
            <a:pPr lvl="2"/>
            <a:r>
              <a:rPr lang="en-US" sz="1800" b="1" i="1" dirty="0"/>
              <a:t>After</a:t>
            </a:r>
            <a:r>
              <a:rPr lang="en-US" sz="1800" dirty="0"/>
              <a:t>: 62% (Intuit) + 28.4% (HRB/</a:t>
            </a:r>
            <a:r>
              <a:rPr lang="en-US" sz="1800" dirty="0" err="1"/>
              <a:t>TaxACT</a:t>
            </a:r>
            <a:r>
              <a:rPr lang="en-US" sz="1800" dirty="0"/>
              <a:t>)</a:t>
            </a:r>
          </a:p>
          <a:p>
            <a:pPr lvl="3"/>
            <a:r>
              <a:rPr lang="en-US" sz="1600" b="1" dirty="0"/>
              <a:t>HHI: 3869 + 807 = 4676 (</a:t>
            </a:r>
            <a:r>
              <a:rPr lang="en-US" sz="1600" b="1" dirty="0" err="1"/>
              <a:t>approx</a:t>
            </a:r>
            <a:r>
              <a:rPr lang="en-US" sz="1600" b="1" dirty="0"/>
              <a:t>); ∆HHI = ~400</a:t>
            </a:r>
            <a:br>
              <a:rPr lang="en-US" sz="1600" b="1" dirty="0"/>
            </a:br>
            <a:endParaRPr lang="en-US" sz="1600" b="1" dirty="0"/>
          </a:p>
          <a:p>
            <a:r>
              <a:rPr lang="en-US" sz="2400" dirty="0"/>
              <a:t>Coordination Theory</a:t>
            </a:r>
          </a:p>
          <a:p>
            <a:pPr lvl="1"/>
            <a:r>
              <a:rPr lang="en-US" sz="2000" u="sng" dirty="0"/>
              <a:t>Government</a:t>
            </a:r>
            <a:r>
              <a:rPr lang="en-US" sz="2000" dirty="0"/>
              <a:t>: coordination more likely post-merger because loss of a maverick</a:t>
            </a:r>
          </a:p>
          <a:p>
            <a:pPr lvl="2"/>
            <a:r>
              <a:rPr lang="en-US" b="1" i="1" dirty="0"/>
              <a:t>Loss of competition in the “race to free”?</a:t>
            </a:r>
            <a:endParaRPr lang="en-US" sz="1800" b="1" i="1" dirty="0"/>
          </a:p>
          <a:p>
            <a:pPr lvl="1"/>
            <a:r>
              <a:rPr lang="en-US" sz="2000" u="sng" dirty="0"/>
              <a:t>HRB</a:t>
            </a:r>
            <a:r>
              <a:rPr lang="en-US" sz="2000" dirty="0"/>
              <a:t>: Intuit’s incentives to compete will not change</a:t>
            </a:r>
          </a:p>
          <a:p>
            <a:pPr lvl="1"/>
            <a:r>
              <a:rPr lang="en-US" sz="2000" u="sng" dirty="0"/>
              <a:t>Key factors for court</a:t>
            </a:r>
            <a:r>
              <a:rPr lang="en-US" sz="2000" dirty="0"/>
              <a:t> </a:t>
            </a:r>
          </a:p>
          <a:p>
            <a:pPr lvl="2"/>
            <a:r>
              <a:rPr lang="en-US" sz="1800" dirty="0"/>
              <a:t>Past history of cooperation in lobbying; </a:t>
            </a:r>
          </a:p>
          <a:p>
            <a:pPr lvl="2"/>
            <a:r>
              <a:rPr lang="en-US" sz="1800" dirty="0"/>
              <a:t>Market Characteristics (nature of transactions &amp; switching costs); </a:t>
            </a:r>
          </a:p>
          <a:p>
            <a:pPr lvl="2"/>
            <a:r>
              <a:rPr lang="en-US" sz="1800" dirty="0"/>
              <a:t>Disruptive role of </a:t>
            </a:r>
            <a:r>
              <a:rPr lang="en-US" sz="1800" dirty="0" err="1"/>
              <a:t>TaxAct</a:t>
            </a:r>
            <a:endParaRPr lang="en-US" sz="1800" dirty="0"/>
          </a:p>
          <a:p>
            <a:pPr lvl="1"/>
            <a:endParaRPr lang="en-US" sz="2000" dirty="0"/>
          </a:p>
        </p:txBody>
      </p:sp>
      <p:sp>
        <p:nvSpPr>
          <p:cNvPr id="7" name="Slide Number Placeholder 6"/>
          <p:cNvSpPr>
            <a:spLocks noGrp="1"/>
          </p:cNvSpPr>
          <p:nvPr>
            <p:ph type="sldNum" sz="quarter" idx="12"/>
          </p:nvPr>
        </p:nvSpPr>
        <p:spPr/>
        <p:txBody>
          <a:bodyPr/>
          <a:lstStyle/>
          <a:p>
            <a:pPr>
              <a:defRPr/>
            </a:pPr>
            <a:fld id="{D0BCF354-F450-492F-81DC-185EE22D36D8}" type="slidenum">
              <a:rPr lang="en-US" smtClean="0"/>
              <a:pPr>
                <a:defRPr/>
              </a:pPr>
              <a:t>27</a:t>
            </a:fld>
            <a:endParaRPr lang="en-US"/>
          </a:p>
        </p:txBody>
      </p:sp>
    </p:spTree>
    <p:extLst>
      <p:ext uri="{BB962C8B-B14F-4D97-AF65-F5344CB8AC3E}">
        <p14:creationId xmlns:p14="http://schemas.microsoft.com/office/powerpoint/2010/main" val="3838009398"/>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A6C539-D77C-4D38-9DE3-FB3F4DBA732E}"/>
              </a:ext>
            </a:extLst>
          </p:cNvPr>
          <p:cNvSpPr>
            <a:spLocks noGrp="1"/>
          </p:cNvSpPr>
          <p:nvPr>
            <p:ph type="title"/>
          </p:nvPr>
        </p:nvSpPr>
        <p:spPr/>
        <p:txBody>
          <a:bodyPr/>
          <a:lstStyle/>
          <a:p>
            <a:r>
              <a:rPr lang="en-US" dirty="0"/>
              <a:t>Maverick Analysis in </a:t>
            </a:r>
            <a:r>
              <a:rPr lang="en-US" i="1" dirty="0"/>
              <a:t>H&amp;R Block</a:t>
            </a:r>
            <a:r>
              <a:rPr lang="en-US" dirty="0"/>
              <a:t> </a:t>
            </a:r>
            <a:r>
              <a:rPr lang="en-US" sz="1800" i="1" dirty="0">
                <a:solidFill>
                  <a:srgbClr val="00B0F0"/>
                </a:solidFill>
              </a:rPr>
              <a:t>(pp. 769-71)</a:t>
            </a:r>
            <a:endParaRPr lang="en-US" i="1" dirty="0">
              <a:solidFill>
                <a:srgbClr val="00B0F0"/>
              </a:solidFill>
            </a:endParaRPr>
          </a:p>
        </p:txBody>
      </p:sp>
      <p:sp>
        <p:nvSpPr>
          <p:cNvPr id="3" name="Content Placeholder 2">
            <a:extLst>
              <a:ext uri="{FF2B5EF4-FFF2-40B4-BE49-F238E27FC236}">
                <a16:creationId xmlns:a16="http://schemas.microsoft.com/office/drawing/2014/main" id="{EF5B3EB6-E6C1-4D72-B3DB-6D046AB99F47}"/>
              </a:ext>
            </a:extLst>
          </p:cNvPr>
          <p:cNvSpPr>
            <a:spLocks noGrp="1"/>
          </p:cNvSpPr>
          <p:nvPr>
            <p:ph idx="1"/>
          </p:nvPr>
        </p:nvSpPr>
        <p:spPr>
          <a:xfrm>
            <a:off x="838200" y="1690688"/>
            <a:ext cx="10515600" cy="5030787"/>
          </a:xfrm>
        </p:spPr>
        <p:txBody>
          <a:bodyPr>
            <a:normAutofit fontScale="70000" lnSpcReduction="20000"/>
          </a:bodyPr>
          <a:lstStyle/>
          <a:p>
            <a:pPr>
              <a:lnSpc>
                <a:spcPct val="110000"/>
              </a:lnSpc>
            </a:pPr>
            <a:r>
              <a:rPr lang="en-US" dirty="0"/>
              <a:t>DOJ alleged that TaxAct was a maverick</a:t>
            </a:r>
          </a:p>
          <a:p>
            <a:pPr lvl="1">
              <a:lnSpc>
                <a:spcPct val="110000"/>
              </a:lnSpc>
            </a:pPr>
            <a:r>
              <a:rPr lang="en-US" dirty="0"/>
              <a:t>Introduced “free” for simple returns; led movement towards “free” </a:t>
            </a:r>
          </a:p>
          <a:p>
            <a:pPr lvl="1">
              <a:lnSpc>
                <a:spcPct val="110000"/>
              </a:lnSpc>
            </a:pPr>
            <a:r>
              <a:rPr lang="en-US" dirty="0"/>
              <a:t>Incentives would change if </a:t>
            </a:r>
            <a:r>
              <a:rPr lang="en-US" dirty="0" err="1"/>
              <a:t>HRB</a:t>
            </a:r>
            <a:r>
              <a:rPr lang="en-US" dirty="0"/>
              <a:t> acquired them; </a:t>
            </a:r>
            <a:r>
              <a:rPr lang="en-US" dirty="0" err="1"/>
              <a:t>HRB</a:t>
            </a:r>
            <a:r>
              <a:rPr lang="en-US" dirty="0"/>
              <a:t> resisted the “race to free”</a:t>
            </a:r>
          </a:p>
          <a:p>
            <a:pPr>
              <a:lnSpc>
                <a:spcPct val="110000"/>
              </a:lnSpc>
            </a:pPr>
            <a:r>
              <a:rPr lang="en-US" dirty="0"/>
              <a:t>HRB suggested that merger would lead it to be more </a:t>
            </a:r>
            <a:r>
              <a:rPr lang="en-US" dirty="0" err="1"/>
              <a:t>mavericky</a:t>
            </a:r>
            <a:r>
              <a:rPr lang="en-US" dirty="0"/>
              <a:t>, not less </a:t>
            </a:r>
          </a:p>
          <a:p>
            <a:pPr>
              <a:lnSpc>
                <a:spcPct val="110000"/>
              </a:lnSpc>
            </a:pPr>
            <a:r>
              <a:rPr lang="en-US" dirty="0">
                <a:solidFill>
                  <a:srgbClr val="C00000"/>
                </a:solidFill>
              </a:rPr>
              <a:t>Court did not find “maverick” term to be helpful</a:t>
            </a:r>
          </a:p>
          <a:p>
            <a:pPr lvl="1">
              <a:lnSpc>
                <a:spcPct val="110000"/>
              </a:lnSpc>
            </a:pPr>
            <a:r>
              <a:rPr lang="en-US" dirty="0"/>
              <a:t>TaxAct not unique; all 3 firms sometimes were “aggressive and innovative”</a:t>
            </a:r>
          </a:p>
          <a:p>
            <a:pPr>
              <a:lnSpc>
                <a:spcPct val="110000"/>
              </a:lnSpc>
            </a:pPr>
            <a:r>
              <a:rPr lang="en-US" dirty="0">
                <a:solidFill>
                  <a:srgbClr val="C00000"/>
                </a:solidFill>
              </a:rPr>
              <a:t>But in the end</a:t>
            </a:r>
            <a:r>
              <a:rPr lang="en-US" dirty="0"/>
              <a:t>, the Court did find that that “TaxAct’s competition played a </a:t>
            </a:r>
            <a:br>
              <a:rPr lang="en-US" dirty="0"/>
            </a:br>
            <a:r>
              <a:rPr lang="en-US" dirty="0">
                <a:solidFill>
                  <a:srgbClr val="C00000"/>
                </a:solidFill>
              </a:rPr>
              <a:t>special role </a:t>
            </a:r>
            <a:r>
              <a:rPr lang="en-US" dirty="0"/>
              <a:t>… that constrains prices” that would change post-merger</a:t>
            </a:r>
          </a:p>
          <a:p>
            <a:pPr lvl="1">
              <a:lnSpc>
                <a:spcPct val="110000"/>
              </a:lnSpc>
            </a:pPr>
            <a:r>
              <a:rPr lang="en-US" dirty="0"/>
              <a:t>TaxAct bucked the norm </a:t>
            </a:r>
          </a:p>
          <a:p>
            <a:pPr lvl="1">
              <a:lnSpc>
                <a:spcPct val="110000"/>
              </a:lnSpc>
            </a:pPr>
            <a:r>
              <a:rPr lang="en-US" dirty="0"/>
              <a:t>Introduced “free-for-all”</a:t>
            </a:r>
          </a:p>
          <a:p>
            <a:pPr lvl="1">
              <a:lnSpc>
                <a:spcPct val="110000"/>
              </a:lnSpc>
            </a:pPr>
            <a:r>
              <a:rPr lang="en-US" dirty="0"/>
              <a:t>Business plan focused on free or low-priced products</a:t>
            </a:r>
          </a:p>
          <a:p>
            <a:pPr lvl="1">
              <a:lnSpc>
                <a:spcPct val="110000"/>
              </a:lnSpc>
            </a:pPr>
            <a:r>
              <a:rPr lang="en-US" dirty="0"/>
              <a:t>Merged firm would have the incentive to migrate customers to higher-priced products</a:t>
            </a:r>
          </a:p>
          <a:p>
            <a:pPr>
              <a:lnSpc>
                <a:spcPct val="110000"/>
              </a:lnSpc>
            </a:pPr>
            <a:r>
              <a:rPr lang="en-US" dirty="0"/>
              <a:t>Court rejects HRB allegations that HRB strategy would change after the merger</a:t>
            </a:r>
          </a:p>
          <a:p>
            <a:pPr lvl="1">
              <a:lnSpc>
                <a:spcPct val="110000"/>
              </a:lnSpc>
            </a:pPr>
            <a:r>
              <a:rPr lang="en-US" dirty="0"/>
              <a:t>Court compares </a:t>
            </a:r>
            <a:r>
              <a:rPr lang="en-US" dirty="0" err="1"/>
              <a:t>HRB</a:t>
            </a:r>
            <a:r>
              <a:rPr lang="en-US" dirty="0"/>
              <a:t> to the similar defense argument rejected in </a:t>
            </a:r>
            <a:r>
              <a:rPr lang="en-US" i="1" dirty="0"/>
              <a:t>Heinz </a:t>
            </a:r>
            <a:r>
              <a:rPr lang="en-US" dirty="0"/>
              <a:t>that merger would “create a maverick”</a:t>
            </a:r>
          </a:p>
        </p:txBody>
      </p:sp>
      <p:sp>
        <p:nvSpPr>
          <p:cNvPr id="4" name="Slide Number Placeholder 3">
            <a:extLst>
              <a:ext uri="{FF2B5EF4-FFF2-40B4-BE49-F238E27FC236}">
                <a16:creationId xmlns:a16="http://schemas.microsoft.com/office/drawing/2014/main" id="{26B8AAB8-1582-4D39-A288-558E14364291}"/>
              </a:ext>
            </a:extLst>
          </p:cNvPr>
          <p:cNvSpPr>
            <a:spLocks noGrp="1"/>
          </p:cNvSpPr>
          <p:nvPr>
            <p:ph type="sldNum" sz="quarter" idx="12"/>
          </p:nvPr>
        </p:nvSpPr>
        <p:spPr/>
        <p:txBody>
          <a:bodyPr/>
          <a:lstStyle/>
          <a:p>
            <a:fld id="{A3FA0A93-60EE-4E9D-852F-604094E61050}" type="slidenum">
              <a:rPr lang="en-US" smtClean="0"/>
              <a:t>28</a:t>
            </a:fld>
            <a:endParaRPr lang="en-US"/>
          </a:p>
        </p:txBody>
      </p:sp>
    </p:spTree>
    <p:extLst>
      <p:ext uri="{BB962C8B-B14F-4D97-AF65-F5344CB8AC3E}">
        <p14:creationId xmlns:p14="http://schemas.microsoft.com/office/powerpoint/2010/main" val="35348270"/>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B27C81-8297-4E6B-8388-8B44C7B0D8B4}"/>
              </a:ext>
            </a:extLst>
          </p:cNvPr>
          <p:cNvSpPr>
            <a:spLocks noGrp="1"/>
          </p:cNvSpPr>
          <p:nvPr>
            <p:ph type="title"/>
          </p:nvPr>
        </p:nvSpPr>
        <p:spPr/>
        <p:txBody>
          <a:bodyPr/>
          <a:lstStyle/>
          <a:p>
            <a:pPr algn="ctr"/>
            <a:r>
              <a:rPr lang="en-US" dirty="0"/>
              <a:t>Sidebar: Exclusionary Effects</a:t>
            </a:r>
            <a:br>
              <a:rPr lang="en-US" dirty="0"/>
            </a:br>
            <a:endParaRPr lang="en-US" dirty="0">
              <a:solidFill>
                <a:srgbClr val="C00000"/>
              </a:solidFill>
            </a:endParaRPr>
          </a:p>
        </p:txBody>
      </p:sp>
      <p:sp>
        <p:nvSpPr>
          <p:cNvPr id="3" name="Text Placeholder 2">
            <a:extLst>
              <a:ext uri="{FF2B5EF4-FFF2-40B4-BE49-F238E27FC236}">
                <a16:creationId xmlns:a16="http://schemas.microsoft.com/office/drawing/2014/main" id="{87B8A76E-5FE5-4AE8-86BA-03E21CF45180}"/>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EFD38C1C-AF8D-4CFE-9B4A-C836D4302D23}"/>
              </a:ext>
            </a:extLst>
          </p:cNvPr>
          <p:cNvSpPr>
            <a:spLocks noGrp="1"/>
          </p:cNvSpPr>
          <p:nvPr>
            <p:ph type="sldNum" sz="quarter" idx="12"/>
          </p:nvPr>
        </p:nvSpPr>
        <p:spPr/>
        <p:txBody>
          <a:bodyPr/>
          <a:lstStyle/>
          <a:p>
            <a:fld id="{A3FA0A93-60EE-4E9D-852F-604094E61050}" type="slidenum">
              <a:rPr lang="en-US" smtClean="0"/>
              <a:t>29</a:t>
            </a:fld>
            <a:endParaRPr lang="en-US"/>
          </a:p>
        </p:txBody>
      </p:sp>
    </p:spTree>
    <p:extLst>
      <p:ext uri="{BB962C8B-B14F-4D97-AF65-F5344CB8AC3E}">
        <p14:creationId xmlns:p14="http://schemas.microsoft.com/office/powerpoint/2010/main" val="390310297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TextBox 1"/>
          <p:cNvSpPr txBox="1">
            <a:spLocks noChangeArrowheads="1"/>
          </p:cNvSpPr>
          <p:nvPr/>
        </p:nvSpPr>
        <p:spPr bwMode="auto">
          <a:xfrm>
            <a:off x="4402138" y="685801"/>
            <a:ext cx="3530600"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1800" b="1">
                <a:latin typeface="Times New Roman" panose="02020603050405020304" pitchFamily="18" charset="0"/>
                <a:cs typeface="Times New Roman" panose="02020603050405020304" pitchFamily="18" charset="0"/>
              </a:rPr>
              <a:t>Figure 5-5:</a:t>
            </a:r>
          </a:p>
          <a:p>
            <a:pPr algn="ctr">
              <a:spcBef>
                <a:spcPct val="0"/>
              </a:spcBef>
              <a:buFontTx/>
              <a:buNone/>
            </a:pPr>
            <a:r>
              <a:rPr lang="en-US" sz="1800" b="1">
                <a:latin typeface="Times New Roman" panose="02020603050405020304" pitchFamily="18" charset="0"/>
                <a:cs typeface="Times New Roman" panose="02020603050405020304" pitchFamily="18" charset="0"/>
              </a:rPr>
              <a:t>Two Horizontal Merger Scenarios</a:t>
            </a:r>
          </a:p>
        </p:txBody>
      </p:sp>
      <p:sp>
        <p:nvSpPr>
          <p:cNvPr id="72707" name="Rectangle 2"/>
          <p:cNvSpPr>
            <a:spLocks noChangeArrowheads="1"/>
          </p:cNvSpPr>
          <p:nvPr/>
        </p:nvSpPr>
        <p:spPr bwMode="auto">
          <a:xfrm>
            <a:off x="1905000" y="2303463"/>
            <a:ext cx="914400" cy="609600"/>
          </a:xfrm>
          <a:prstGeom prst="rect">
            <a:avLst/>
          </a:prstGeom>
          <a:solidFill>
            <a:schemeClr val="bg1"/>
          </a:solidFill>
          <a:ln w="9525">
            <a:solidFill>
              <a:schemeClr val="tx1"/>
            </a:solidFill>
            <a:round/>
            <a:headEnd/>
            <a:tailEnd/>
          </a:ln>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 </a:t>
            </a:r>
          </a:p>
          <a:p>
            <a:pPr algn="ctr" eaLnBrk="1" hangingPunct="1">
              <a:spcBef>
                <a:spcPct val="0"/>
              </a:spcBef>
              <a:buFontTx/>
              <a:buNone/>
            </a:pPr>
            <a:r>
              <a:rPr lang="en-US" sz="1800">
                <a:latin typeface="Times New Roman" panose="02020603050405020304" pitchFamily="18" charset="0"/>
              </a:rPr>
              <a:t>A</a:t>
            </a:r>
          </a:p>
        </p:txBody>
      </p:sp>
      <p:sp>
        <p:nvSpPr>
          <p:cNvPr id="72708" name="Rectangle 3"/>
          <p:cNvSpPr>
            <a:spLocks noChangeArrowheads="1"/>
          </p:cNvSpPr>
          <p:nvPr/>
        </p:nvSpPr>
        <p:spPr bwMode="auto">
          <a:xfrm>
            <a:off x="3276600" y="2303463"/>
            <a:ext cx="914400" cy="609600"/>
          </a:xfrm>
          <a:prstGeom prst="rect">
            <a:avLst/>
          </a:prstGeom>
          <a:solidFill>
            <a:schemeClr val="bg1"/>
          </a:solidFill>
          <a:ln w="9525">
            <a:solidFill>
              <a:schemeClr val="tx1"/>
            </a:solidFill>
            <a:round/>
            <a:headEnd/>
            <a:tailEnd/>
          </a:ln>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 </a:t>
            </a:r>
          </a:p>
          <a:p>
            <a:pPr algn="ctr" eaLnBrk="1" hangingPunct="1">
              <a:spcBef>
                <a:spcPct val="0"/>
              </a:spcBef>
              <a:buFontTx/>
              <a:buNone/>
            </a:pPr>
            <a:r>
              <a:rPr lang="en-US" sz="1800">
                <a:latin typeface="Times New Roman" panose="02020603050405020304" pitchFamily="18" charset="0"/>
              </a:rPr>
              <a:t>B</a:t>
            </a:r>
          </a:p>
        </p:txBody>
      </p:sp>
      <p:sp>
        <p:nvSpPr>
          <p:cNvPr id="72709" name="Rectangle 4"/>
          <p:cNvSpPr>
            <a:spLocks noChangeArrowheads="1"/>
          </p:cNvSpPr>
          <p:nvPr/>
        </p:nvSpPr>
        <p:spPr bwMode="auto">
          <a:xfrm>
            <a:off x="4495800" y="2303463"/>
            <a:ext cx="914400" cy="609600"/>
          </a:xfrm>
          <a:prstGeom prst="rect">
            <a:avLst/>
          </a:prstGeom>
          <a:noFill/>
          <a:ln w="9525">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 </a:t>
            </a:r>
          </a:p>
          <a:p>
            <a:pPr algn="ctr" eaLnBrk="1" hangingPunct="1">
              <a:spcBef>
                <a:spcPct val="0"/>
              </a:spcBef>
              <a:buFontTx/>
              <a:buNone/>
            </a:pPr>
            <a:r>
              <a:rPr lang="en-US" sz="1800">
                <a:latin typeface="Times New Roman" panose="02020603050405020304" pitchFamily="18" charset="0"/>
              </a:rPr>
              <a:t>C</a:t>
            </a:r>
          </a:p>
        </p:txBody>
      </p:sp>
      <p:sp>
        <p:nvSpPr>
          <p:cNvPr id="72710" name="Rectangle 5"/>
          <p:cNvSpPr>
            <a:spLocks noChangeArrowheads="1"/>
          </p:cNvSpPr>
          <p:nvPr/>
        </p:nvSpPr>
        <p:spPr bwMode="auto">
          <a:xfrm>
            <a:off x="6983413" y="2317750"/>
            <a:ext cx="914400" cy="609600"/>
          </a:xfrm>
          <a:prstGeom prst="rect">
            <a:avLst/>
          </a:prstGeom>
          <a:solidFill>
            <a:schemeClr val="bg1"/>
          </a:solidFill>
          <a:ln w="9525">
            <a:solidFill>
              <a:schemeClr val="tx1"/>
            </a:solidFill>
            <a:round/>
            <a:headEnd/>
            <a:tailEnd/>
          </a:ln>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a:t>
            </a:r>
          </a:p>
          <a:p>
            <a:pPr algn="ctr" eaLnBrk="1" hangingPunct="1">
              <a:spcBef>
                <a:spcPct val="0"/>
              </a:spcBef>
              <a:buFontTx/>
              <a:buNone/>
            </a:pPr>
            <a:r>
              <a:rPr lang="en-US" sz="1800">
                <a:latin typeface="Times New Roman" panose="02020603050405020304" pitchFamily="18" charset="0"/>
              </a:rPr>
              <a:t>A</a:t>
            </a:r>
          </a:p>
        </p:txBody>
      </p:sp>
      <p:sp>
        <p:nvSpPr>
          <p:cNvPr id="72711" name="Rectangle 6"/>
          <p:cNvSpPr>
            <a:spLocks noChangeArrowheads="1"/>
          </p:cNvSpPr>
          <p:nvPr/>
        </p:nvSpPr>
        <p:spPr bwMode="auto">
          <a:xfrm>
            <a:off x="8302625" y="2317750"/>
            <a:ext cx="914400" cy="609600"/>
          </a:xfrm>
          <a:prstGeom prst="rect">
            <a:avLst/>
          </a:prstGeom>
          <a:solidFill>
            <a:schemeClr val="bg1"/>
          </a:solidFill>
          <a:ln w="9525">
            <a:solidFill>
              <a:schemeClr val="tx1"/>
            </a:solidFill>
            <a:round/>
            <a:headEnd/>
            <a:tailEnd/>
          </a:ln>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a:t>
            </a:r>
          </a:p>
          <a:p>
            <a:pPr algn="ctr" eaLnBrk="1" hangingPunct="1">
              <a:spcBef>
                <a:spcPct val="0"/>
              </a:spcBef>
              <a:buFontTx/>
              <a:buNone/>
            </a:pPr>
            <a:r>
              <a:rPr lang="en-US" sz="1800">
                <a:latin typeface="Times New Roman" panose="02020603050405020304" pitchFamily="18" charset="0"/>
              </a:rPr>
              <a:t>B</a:t>
            </a:r>
          </a:p>
        </p:txBody>
      </p:sp>
      <p:sp>
        <p:nvSpPr>
          <p:cNvPr id="72712" name="Rectangle 7"/>
          <p:cNvSpPr>
            <a:spLocks noChangeArrowheads="1"/>
          </p:cNvSpPr>
          <p:nvPr/>
        </p:nvSpPr>
        <p:spPr bwMode="auto">
          <a:xfrm>
            <a:off x="2743200" y="3598863"/>
            <a:ext cx="914400" cy="609600"/>
          </a:xfrm>
          <a:prstGeom prst="rect">
            <a:avLst/>
          </a:prstGeom>
          <a:solidFill>
            <a:schemeClr val="bg1"/>
          </a:solidFill>
          <a:ln w="9525">
            <a:solidFill>
              <a:schemeClr val="tx1"/>
            </a:solidFill>
            <a:round/>
            <a:headEnd/>
            <a:tailEnd/>
          </a:ln>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a:t>
            </a:r>
          </a:p>
          <a:p>
            <a:pPr algn="ctr" eaLnBrk="1" hangingPunct="1">
              <a:spcBef>
                <a:spcPct val="0"/>
              </a:spcBef>
              <a:buFontTx/>
              <a:buNone/>
            </a:pPr>
            <a:r>
              <a:rPr lang="en-US" sz="1800">
                <a:latin typeface="Times New Roman" panose="02020603050405020304" pitchFamily="18" charset="0"/>
              </a:rPr>
              <a:t>AB</a:t>
            </a:r>
          </a:p>
        </p:txBody>
      </p:sp>
      <p:sp>
        <p:nvSpPr>
          <p:cNvPr id="72713" name="Rectangle 8"/>
          <p:cNvSpPr>
            <a:spLocks noChangeArrowheads="1"/>
          </p:cNvSpPr>
          <p:nvPr/>
        </p:nvSpPr>
        <p:spPr bwMode="auto">
          <a:xfrm>
            <a:off x="7756525" y="3675063"/>
            <a:ext cx="914400" cy="609600"/>
          </a:xfrm>
          <a:prstGeom prst="rect">
            <a:avLst/>
          </a:prstGeom>
          <a:noFill/>
          <a:ln w="9525">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a:t>
            </a:r>
          </a:p>
          <a:p>
            <a:pPr algn="ctr" eaLnBrk="1" hangingPunct="1">
              <a:spcBef>
                <a:spcPct val="0"/>
              </a:spcBef>
              <a:buFontTx/>
              <a:buNone/>
            </a:pPr>
            <a:r>
              <a:rPr lang="en-US" sz="1800">
                <a:latin typeface="Times New Roman" panose="02020603050405020304" pitchFamily="18" charset="0"/>
              </a:rPr>
              <a:t>AB</a:t>
            </a:r>
          </a:p>
        </p:txBody>
      </p:sp>
      <p:sp>
        <p:nvSpPr>
          <p:cNvPr id="72714" name="Rectangle 9"/>
          <p:cNvSpPr>
            <a:spLocks noChangeArrowheads="1"/>
          </p:cNvSpPr>
          <p:nvPr/>
        </p:nvSpPr>
        <p:spPr bwMode="auto">
          <a:xfrm>
            <a:off x="4114800" y="3598863"/>
            <a:ext cx="914400" cy="609600"/>
          </a:xfrm>
          <a:prstGeom prst="rect">
            <a:avLst/>
          </a:prstGeom>
          <a:solidFill>
            <a:schemeClr val="bg1"/>
          </a:solidFill>
          <a:ln w="9525">
            <a:solidFill>
              <a:schemeClr val="tx1"/>
            </a:solidFill>
            <a:round/>
            <a:headEnd/>
            <a:tailEnd/>
          </a:ln>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a:t>
            </a:r>
          </a:p>
          <a:p>
            <a:pPr algn="ctr" eaLnBrk="1" hangingPunct="1">
              <a:spcBef>
                <a:spcPct val="0"/>
              </a:spcBef>
              <a:buFontTx/>
              <a:buNone/>
            </a:pPr>
            <a:r>
              <a:rPr lang="en-US" sz="1800">
                <a:latin typeface="Times New Roman" panose="02020603050405020304" pitchFamily="18" charset="0"/>
              </a:rPr>
              <a:t>C</a:t>
            </a:r>
          </a:p>
        </p:txBody>
      </p:sp>
      <p:sp>
        <p:nvSpPr>
          <p:cNvPr id="72715" name="TextBox 10"/>
          <p:cNvSpPr txBox="1">
            <a:spLocks noChangeArrowheads="1"/>
          </p:cNvSpPr>
          <p:nvPr/>
        </p:nvSpPr>
        <p:spPr bwMode="auto">
          <a:xfrm>
            <a:off x="2746375" y="1617664"/>
            <a:ext cx="2033588"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800" u="sng">
                <a:latin typeface="Times New Roman" panose="02020603050405020304" pitchFamily="18" charset="0"/>
                <a:cs typeface="Times New Roman" panose="02020603050405020304" pitchFamily="18" charset="0"/>
              </a:rPr>
              <a:t>Coordinated Effects</a:t>
            </a:r>
          </a:p>
        </p:txBody>
      </p:sp>
      <p:sp>
        <p:nvSpPr>
          <p:cNvPr id="72716" name="TextBox 11"/>
          <p:cNvSpPr txBox="1">
            <a:spLocks noChangeArrowheads="1"/>
          </p:cNvSpPr>
          <p:nvPr/>
        </p:nvSpPr>
        <p:spPr bwMode="auto">
          <a:xfrm>
            <a:off x="7851775" y="1617664"/>
            <a:ext cx="1816100"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800" u="sng">
                <a:latin typeface="Times New Roman" panose="02020603050405020304" pitchFamily="18" charset="0"/>
                <a:cs typeface="Times New Roman" panose="02020603050405020304" pitchFamily="18" charset="0"/>
              </a:rPr>
              <a:t>Unilateral Effects</a:t>
            </a:r>
          </a:p>
        </p:txBody>
      </p:sp>
      <p:cxnSp>
        <p:nvCxnSpPr>
          <p:cNvPr id="72717" name="Straight Arrow Connector 12"/>
          <p:cNvCxnSpPr>
            <a:cxnSpLocks noChangeShapeType="1"/>
            <a:stCxn id="72709" idx="2"/>
          </p:cNvCxnSpPr>
          <p:nvPr/>
        </p:nvCxnSpPr>
        <p:spPr bwMode="auto">
          <a:xfrm>
            <a:off x="2362200" y="2913064"/>
            <a:ext cx="762000" cy="592137"/>
          </a:xfrm>
          <a:prstGeom prst="straightConnector1">
            <a:avLst/>
          </a:prstGeom>
          <a:noFill/>
          <a:ln w="9525">
            <a:solidFill>
              <a:schemeClr val="tx1"/>
            </a:solidFill>
            <a:round/>
            <a:headEnd/>
            <a:tailEnd type="arrow" w="med" len="med"/>
          </a:ln>
          <a:extLst>
            <a:ext uri="{909E8E84-426E-40DD-AFC4-6F175D3DCCD1}">
              <a14:hiddenFill xmlns:a14="http://schemas.microsoft.com/office/drawing/2010/main">
                <a:noFill/>
              </a14:hiddenFill>
            </a:ext>
          </a:extLst>
        </p:spPr>
      </p:cxnSp>
      <p:cxnSp>
        <p:nvCxnSpPr>
          <p:cNvPr id="72718" name="Straight Arrow Connector 13"/>
          <p:cNvCxnSpPr>
            <a:cxnSpLocks noChangeShapeType="1"/>
            <a:stCxn id="72710" idx="2"/>
          </p:cNvCxnSpPr>
          <p:nvPr/>
        </p:nvCxnSpPr>
        <p:spPr bwMode="auto">
          <a:xfrm flipH="1">
            <a:off x="3276600" y="2913064"/>
            <a:ext cx="457200" cy="592137"/>
          </a:xfrm>
          <a:prstGeom prst="straightConnector1">
            <a:avLst/>
          </a:prstGeom>
          <a:noFill/>
          <a:ln w="9525">
            <a:solidFill>
              <a:schemeClr val="tx1"/>
            </a:solidFill>
            <a:round/>
            <a:headEnd/>
            <a:tailEnd type="arrow" w="med" len="med"/>
          </a:ln>
          <a:extLst>
            <a:ext uri="{909E8E84-426E-40DD-AFC4-6F175D3DCCD1}">
              <a14:hiddenFill xmlns:a14="http://schemas.microsoft.com/office/drawing/2010/main">
                <a:noFill/>
              </a14:hiddenFill>
            </a:ext>
          </a:extLst>
        </p:spPr>
      </p:cxnSp>
      <p:cxnSp>
        <p:nvCxnSpPr>
          <p:cNvPr id="72719" name="Straight Arrow Connector 14"/>
          <p:cNvCxnSpPr>
            <a:cxnSpLocks noChangeShapeType="1"/>
            <a:stCxn id="72712" idx="2"/>
          </p:cNvCxnSpPr>
          <p:nvPr/>
        </p:nvCxnSpPr>
        <p:spPr bwMode="auto">
          <a:xfrm>
            <a:off x="7440613" y="2927351"/>
            <a:ext cx="711200" cy="671513"/>
          </a:xfrm>
          <a:prstGeom prst="straightConnector1">
            <a:avLst/>
          </a:prstGeom>
          <a:noFill/>
          <a:ln w="9525">
            <a:solidFill>
              <a:schemeClr val="tx1"/>
            </a:solidFill>
            <a:round/>
            <a:headEnd/>
            <a:tailEnd type="arrow" w="med" len="med"/>
          </a:ln>
          <a:extLst>
            <a:ext uri="{909E8E84-426E-40DD-AFC4-6F175D3DCCD1}">
              <a14:hiddenFill xmlns:a14="http://schemas.microsoft.com/office/drawing/2010/main">
                <a:noFill/>
              </a14:hiddenFill>
            </a:ext>
          </a:extLst>
        </p:spPr>
      </p:cxnSp>
      <p:cxnSp>
        <p:nvCxnSpPr>
          <p:cNvPr id="72720" name="Straight Arrow Connector 15"/>
          <p:cNvCxnSpPr>
            <a:cxnSpLocks noChangeShapeType="1"/>
            <a:stCxn id="72713" idx="2"/>
          </p:cNvCxnSpPr>
          <p:nvPr/>
        </p:nvCxnSpPr>
        <p:spPr bwMode="auto">
          <a:xfrm flipH="1">
            <a:off x="8201025" y="2927350"/>
            <a:ext cx="558800" cy="685800"/>
          </a:xfrm>
          <a:prstGeom prst="straightConnector1">
            <a:avLst/>
          </a:prstGeom>
          <a:noFill/>
          <a:ln w="9525">
            <a:solidFill>
              <a:schemeClr val="tx1"/>
            </a:solidFill>
            <a:round/>
            <a:headEnd/>
            <a:tailEnd type="arrow" w="med" len="med"/>
          </a:ln>
          <a:extLst>
            <a:ext uri="{909E8E84-426E-40DD-AFC4-6F175D3DCCD1}">
              <a14:hiddenFill xmlns:a14="http://schemas.microsoft.com/office/drawing/2010/main">
                <a:noFill/>
              </a14:hiddenFill>
            </a:ext>
          </a:extLst>
        </p:spPr>
      </p:cxnSp>
      <p:cxnSp>
        <p:nvCxnSpPr>
          <p:cNvPr id="72721" name="Straight Arrow Connector 16"/>
          <p:cNvCxnSpPr>
            <a:cxnSpLocks noChangeShapeType="1"/>
          </p:cNvCxnSpPr>
          <p:nvPr/>
        </p:nvCxnSpPr>
        <p:spPr bwMode="auto">
          <a:xfrm>
            <a:off x="3657600" y="3903664"/>
            <a:ext cx="457200" cy="1587"/>
          </a:xfrm>
          <a:prstGeom prst="straightConnector1">
            <a:avLst/>
          </a:prstGeom>
          <a:noFill/>
          <a:ln w="9525">
            <a:solidFill>
              <a:schemeClr val="tx1"/>
            </a:solidFill>
            <a:round/>
            <a:headEnd type="arrow" w="med" len="med"/>
            <a:tailEnd type="arrow" w="med" len="med"/>
          </a:ln>
          <a:extLst>
            <a:ext uri="{909E8E84-426E-40DD-AFC4-6F175D3DCCD1}">
              <a14:hiddenFill xmlns:a14="http://schemas.microsoft.com/office/drawing/2010/main">
                <a:noFill/>
              </a14:hiddenFill>
            </a:ext>
          </a:extLst>
        </p:spPr>
      </p:cxnSp>
      <p:sp>
        <p:nvSpPr>
          <p:cNvPr id="72722" name="TextBox 17"/>
          <p:cNvSpPr txBox="1">
            <a:spLocks noChangeArrowheads="1"/>
          </p:cNvSpPr>
          <p:nvPr/>
        </p:nvSpPr>
        <p:spPr bwMode="auto">
          <a:xfrm>
            <a:off x="1897063" y="4513263"/>
            <a:ext cx="3733800" cy="831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1600" i="1" dirty="0">
                <a:latin typeface="Times New Roman" panose="02020603050405020304" pitchFamily="18" charset="0"/>
                <a:cs typeface="Times New Roman" panose="02020603050405020304" pitchFamily="18" charset="0"/>
              </a:rPr>
              <a:t>Merger of Firms A and B </a:t>
            </a:r>
            <a:r>
              <a:rPr lang="en-US" sz="1600" b="1" i="1" dirty="0">
                <a:latin typeface="Times New Roman" panose="02020603050405020304" pitchFamily="18" charset="0"/>
                <a:cs typeface="Times New Roman" panose="02020603050405020304" pitchFamily="18" charset="0"/>
              </a:rPr>
              <a:t>facilitates coordination</a:t>
            </a:r>
            <a:r>
              <a:rPr lang="en-US" sz="1600" i="1" dirty="0">
                <a:latin typeface="Times New Roman" panose="02020603050405020304" pitchFamily="18" charset="0"/>
                <a:cs typeface="Times New Roman" panose="02020603050405020304" pitchFamily="18" charset="0"/>
              </a:rPr>
              <a:t> between Firm AB and Firm C and hence the exercise of market power.</a:t>
            </a:r>
          </a:p>
        </p:txBody>
      </p:sp>
      <p:sp>
        <p:nvSpPr>
          <p:cNvPr id="72723" name="TextBox 18"/>
          <p:cNvSpPr txBox="1">
            <a:spLocks noChangeArrowheads="1"/>
          </p:cNvSpPr>
          <p:nvPr/>
        </p:nvSpPr>
        <p:spPr bwMode="auto">
          <a:xfrm>
            <a:off x="6983413" y="4508054"/>
            <a:ext cx="3733800" cy="10772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a:spcBef>
                <a:spcPct val="0"/>
              </a:spcBef>
              <a:buFontTx/>
              <a:buNone/>
            </a:pPr>
            <a:r>
              <a:rPr lang="en-US" sz="1600" i="1" dirty="0">
                <a:latin typeface="Times New Roman" panose="02020603050405020304" pitchFamily="18" charset="0"/>
                <a:cs typeface="Times New Roman" panose="02020603050405020304" pitchFamily="18" charset="0"/>
              </a:rPr>
              <a:t>Merger of Firms A and B facilitates the exercise of market power by Firm AB alone without coordination with Firm C.</a:t>
            </a:r>
          </a:p>
          <a:p>
            <a:pPr algn="ctr">
              <a:spcBef>
                <a:spcPct val="0"/>
              </a:spcBef>
              <a:buFontTx/>
              <a:buNone/>
            </a:pPr>
            <a:r>
              <a:rPr lang="en-US" sz="1600" b="1" i="1" dirty="0">
                <a:latin typeface="Times New Roman" panose="02020603050405020304" pitchFamily="18" charset="0"/>
                <a:cs typeface="Times New Roman" panose="02020603050405020304" pitchFamily="18" charset="0"/>
              </a:rPr>
              <a:t>Eliminates “head-to-head” competition</a:t>
            </a:r>
            <a:r>
              <a:rPr lang="en-US" sz="1600" i="1" dirty="0">
                <a:latin typeface="Times New Roman" panose="02020603050405020304" pitchFamily="18" charset="0"/>
                <a:cs typeface="Times New Roman" panose="02020603050405020304" pitchFamily="18" charset="0"/>
              </a:rPr>
              <a:t>.</a:t>
            </a:r>
          </a:p>
        </p:txBody>
      </p:sp>
      <p:sp>
        <p:nvSpPr>
          <p:cNvPr id="72724" name="TextBox 19"/>
          <p:cNvSpPr txBox="1">
            <a:spLocks noChangeArrowheads="1"/>
          </p:cNvSpPr>
          <p:nvPr/>
        </p:nvSpPr>
        <p:spPr bwMode="auto">
          <a:xfrm>
            <a:off x="5562600" y="2424114"/>
            <a:ext cx="1246188"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800">
                <a:latin typeface="Times New Roman" panose="02020603050405020304" pitchFamily="18" charset="0"/>
                <a:cs typeface="Times New Roman" panose="02020603050405020304" pitchFamily="18" charset="0"/>
              </a:rPr>
              <a:t>Pre-Merger</a:t>
            </a:r>
          </a:p>
        </p:txBody>
      </p:sp>
      <p:sp>
        <p:nvSpPr>
          <p:cNvPr id="72725" name="TextBox 20"/>
          <p:cNvSpPr txBox="1">
            <a:spLocks noChangeArrowheads="1"/>
          </p:cNvSpPr>
          <p:nvPr/>
        </p:nvSpPr>
        <p:spPr bwMode="auto">
          <a:xfrm>
            <a:off x="5518150" y="3719514"/>
            <a:ext cx="1335088" cy="369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800">
                <a:latin typeface="Times New Roman" panose="02020603050405020304" pitchFamily="18" charset="0"/>
                <a:cs typeface="Times New Roman" panose="02020603050405020304" pitchFamily="18" charset="0"/>
              </a:rPr>
              <a:t>Post-Merger</a:t>
            </a:r>
          </a:p>
        </p:txBody>
      </p:sp>
      <p:sp>
        <p:nvSpPr>
          <p:cNvPr id="72726" name="Rectangle 21"/>
          <p:cNvSpPr>
            <a:spLocks noChangeArrowheads="1"/>
          </p:cNvSpPr>
          <p:nvPr/>
        </p:nvSpPr>
        <p:spPr bwMode="auto">
          <a:xfrm>
            <a:off x="9067800" y="3675063"/>
            <a:ext cx="914400" cy="609600"/>
          </a:xfrm>
          <a:prstGeom prst="rect">
            <a:avLst/>
          </a:prstGeom>
          <a:noFill/>
          <a:ln w="9525">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a:t>
            </a:r>
          </a:p>
          <a:p>
            <a:pPr algn="ctr" eaLnBrk="1" hangingPunct="1">
              <a:spcBef>
                <a:spcPct val="0"/>
              </a:spcBef>
              <a:buFontTx/>
              <a:buNone/>
            </a:pPr>
            <a:r>
              <a:rPr lang="en-US" sz="1800">
                <a:latin typeface="Times New Roman" panose="02020603050405020304" pitchFamily="18" charset="0"/>
              </a:rPr>
              <a:t>C</a:t>
            </a:r>
          </a:p>
        </p:txBody>
      </p:sp>
      <p:sp>
        <p:nvSpPr>
          <p:cNvPr id="72727" name="Rectangle 22"/>
          <p:cNvSpPr>
            <a:spLocks noChangeArrowheads="1"/>
          </p:cNvSpPr>
          <p:nvPr/>
        </p:nvSpPr>
        <p:spPr bwMode="auto">
          <a:xfrm>
            <a:off x="9601200" y="2303463"/>
            <a:ext cx="914400" cy="609600"/>
          </a:xfrm>
          <a:prstGeom prst="rect">
            <a:avLst/>
          </a:prstGeom>
          <a:noFill/>
          <a:ln w="9525">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lgn="ctr" eaLnBrk="1" hangingPunct="1">
              <a:spcBef>
                <a:spcPct val="0"/>
              </a:spcBef>
              <a:buFontTx/>
              <a:buNone/>
            </a:pPr>
            <a:r>
              <a:rPr lang="en-US" sz="1800">
                <a:latin typeface="Times New Roman" panose="02020603050405020304" pitchFamily="18" charset="0"/>
              </a:rPr>
              <a:t>Firm</a:t>
            </a:r>
          </a:p>
          <a:p>
            <a:pPr algn="ctr" eaLnBrk="1" hangingPunct="1">
              <a:spcBef>
                <a:spcPct val="0"/>
              </a:spcBef>
              <a:buFontTx/>
              <a:buNone/>
            </a:pPr>
            <a:r>
              <a:rPr lang="en-US" sz="1800">
                <a:latin typeface="Times New Roman" panose="02020603050405020304" pitchFamily="18" charset="0"/>
              </a:rPr>
              <a:t>C</a:t>
            </a:r>
          </a:p>
        </p:txBody>
      </p:sp>
      <p:sp>
        <p:nvSpPr>
          <p:cNvPr id="72728" name="TextBox 23"/>
          <p:cNvSpPr txBox="1">
            <a:spLocks noChangeArrowheads="1"/>
          </p:cNvSpPr>
          <p:nvPr/>
        </p:nvSpPr>
        <p:spPr bwMode="auto">
          <a:xfrm>
            <a:off x="9369426" y="6245225"/>
            <a:ext cx="697627" cy="3385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r>
              <a:rPr lang="en-US" sz="1600" dirty="0">
                <a:latin typeface="Times New Roman" panose="02020603050405020304" pitchFamily="18" charset="0"/>
                <a:cs typeface="Times New Roman" panose="02020603050405020304" pitchFamily="18" charset="0"/>
              </a:rPr>
              <a:t>p. 798</a:t>
            </a:r>
          </a:p>
        </p:txBody>
      </p:sp>
      <p:sp>
        <p:nvSpPr>
          <p:cNvPr id="2" name="Slide Number Placeholder 1"/>
          <p:cNvSpPr>
            <a:spLocks noGrp="1"/>
          </p:cNvSpPr>
          <p:nvPr>
            <p:ph type="sldNum" sz="quarter" idx="12"/>
          </p:nvPr>
        </p:nvSpPr>
        <p:spPr/>
        <p:txBody>
          <a:bodyPr/>
          <a:lstStyle/>
          <a:p>
            <a:pPr>
              <a:defRPr/>
            </a:pPr>
            <a:fld id="{ED0D6A39-C66A-425F-AA65-FC29478F8C64}" type="slidenum">
              <a:rPr lang="en-US" altLang="en-US" smtClean="0"/>
              <a:pPr>
                <a:defRPr/>
              </a:pPr>
              <a:t>3</a:t>
            </a:fld>
            <a:endParaRPr lang="en-US" altLang="en-US"/>
          </a:p>
        </p:txBody>
      </p:sp>
    </p:spTree>
    <p:extLst>
      <p:ext uri="{BB962C8B-B14F-4D97-AF65-F5344CB8AC3E}">
        <p14:creationId xmlns:p14="http://schemas.microsoft.com/office/powerpoint/2010/main" val="83216171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Title 1"/>
          <p:cNvSpPr>
            <a:spLocks noGrp="1"/>
          </p:cNvSpPr>
          <p:nvPr>
            <p:ph type="title"/>
          </p:nvPr>
        </p:nvSpPr>
        <p:spPr>
          <a:xfrm>
            <a:off x="838200" y="365126"/>
            <a:ext cx="10515600" cy="842890"/>
          </a:xfrm>
        </p:spPr>
        <p:txBody>
          <a:bodyPr>
            <a:normAutofit/>
          </a:bodyPr>
          <a:lstStyle/>
          <a:p>
            <a:r>
              <a:rPr lang="en-US" dirty="0"/>
              <a:t>Anticompetitive Effects of Mergers – Three Types</a:t>
            </a:r>
          </a:p>
        </p:txBody>
      </p:sp>
      <p:sp>
        <p:nvSpPr>
          <p:cNvPr id="3" name="Content Placeholder 2"/>
          <p:cNvSpPr>
            <a:spLocks noGrp="1"/>
          </p:cNvSpPr>
          <p:nvPr>
            <p:ph idx="1"/>
          </p:nvPr>
        </p:nvSpPr>
        <p:spPr>
          <a:xfrm>
            <a:off x="838200" y="1468074"/>
            <a:ext cx="10340546" cy="3968900"/>
          </a:xfrm>
        </p:spPr>
        <p:txBody>
          <a:bodyPr>
            <a:normAutofit fontScale="92500" lnSpcReduction="10000"/>
          </a:bodyPr>
          <a:lstStyle/>
          <a:p>
            <a:r>
              <a:rPr lang="en-US" i="1" dirty="0">
                <a:solidFill>
                  <a:srgbClr val="C00000"/>
                </a:solidFill>
              </a:rPr>
              <a:t>Unilateral Effects </a:t>
            </a:r>
            <a:r>
              <a:rPr lang="en-US" dirty="0"/>
              <a:t>(“Horizontal” – Merger of Rivals)</a:t>
            </a:r>
            <a:endParaRPr lang="en-US" i="1" dirty="0">
              <a:solidFill>
                <a:srgbClr val="0070C0"/>
              </a:solidFill>
            </a:endParaRPr>
          </a:p>
          <a:p>
            <a:pPr lvl="1"/>
            <a:r>
              <a:rPr lang="en-US" dirty="0"/>
              <a:t>Facilitate exercise of market power by </a:t>
            </a:r>
            <a:r>
              <a:rPr lang="en-US" b="1" i="1" dirty="0"/>
              <a:t>merged firm alone</a:t>
            </a:r>
          </a:p>
          <a:p>
            <a:pPr lvl="2"/>
            <a:r>
              <a:rPr lang="en-US" dirty="0"/>
              <a:t>Merger to Monopoly; or</a:t>
            </a:r>
          </a:p>
          <a:p>
            <a:pPr lvl="2"/>
            <a:r>
              <a:rPr lang="en-US" dirty="0"/>
              <a:t>Merger that eliminates competitive constraints on ability to raise price</a:t>
            </a:r>
          </a:p>
          <a:p>
            <a:r>
              <a:rPr lang="en-US" i="1" dirty="0">
                <a:solidFill>
                  <a:srgbClr val="C00000"/>
                </a:solidFill>
              </a:rPr>
              <a:t>Coordinated Effects </a:t>
            </a:r>
            <a:r>
              <a:rPr lang="en-US" dirty="0"/>
              <a:t>(“Horizontal” – Merger of Rivals)</a:t>
            </a:r>
            <a:endParaRPr lang="en-US" i="1" dirty="0">
              <a:solidFill>
                <a:srgbClr val="0070C0"/>
              </a:solidFill>
            </a:endParaRPr>
          </a:p>
          <a:p>
            <a:pPr lvl="1"/>
            <a:r>
              <a:rPr lang="en-US" dirty="0"/>
              <a:t>Facilitate post-merger tacit coordination among </a:t>
            </a:r>
            <a:r>
              <a:rPr lang="en-US" b="1" i="1" dirty="0"/>
              <a:t>ALL firms in the market</a:t>
            </a:r>
          </a:p>
          <a:p>
            <a:pPr marL="457200" lvl="1" indent="0">
              <a:buNone/>
            </a:pPr>
            <a:endParaRPr lang="en-US" b="1" i="1" dirty="0"/>
          </a:p>
          <a:p>
            <a:r>
              <a:rPr lang="en-US" i="1" dirty="0">
                <a:solidFill>
                  <a:srgbClr val="C00000"/>
                </a:solidFill>
                <a:highlight>
                  <a:srgbClr val="FFFF00"/>
                </a:highlight>
              </a:rPr>
              <a:t>Exclusionary Effects </a:t>
            </a:r>
            <a:endParaRPr lang="en-US" dirty="0">
              <a:solidFill>
                <a:srgbClr val="C00000"/>
              </a:solidFill>
              <a:highlight>
                <a:srgbClr val="FFFF00"/>
              </a:highlight>
            </a:endParaRPr>
          </a:p>
          <a:p>
            <a:pPr lvl="1"/>
            <a:r>
              <a:rPr lang="en-US" dirty="0">
                <a:highlight>
                  <a:srgbClr val="FFFF00"/>
                </a:highlight>
              </a:rPr>
              <a:t>Impair rival’s access to inputs or customers/markets</a:t>
            </a:r>
          </a:p>
          <a:p>
            <a:pPr lvl="1"/>
            <a:r>
              <a:rPr lang="en-US" dirty="0">
                <a:highlight>
                  <a:srgbClr val="FFFF00"/>
                </a:highlight>
              </a:rPr>
              <a:t>Similar analysis to all other forms of exclusion</a:t>
            </a:r>
          </a:p>
          <a:p>
            <a:pPr lvl="1"/>
            <a:r>
              <a:rPr lang="en-US" dirty="0">
                <a:highlight>
                  <a:srgbClr val="FFFF00"/>
                </a:highlight>
              </a:rPr>
              <a:t>Secondary theory only in horizontal mergers. More important in vertical mergers</a:t>
            </a:r>
          </a:p>
        </p:txBody>
      </p:sp>
      <p:sp>
        <p:nvSpPr>
          <p:cNvPr id="17412" name="Slide Number Placeholder 3"/>
          <p:cNvSpPr>
            <a:spLocks noGrp="1"/>
          </p:cNvSpPr>
          <p:nvPr>
            <p:ph type="sldNum" sz="quarter" idx="12"/>
          </p:nvPr>
        </p:nvSpPr>
        <p:spPr>
          <a:noFill/>
        </p:spPr>
        <p:txBody>
          <a:bodyPr/>
          <a:lstStyle/>
          <a:p>
            <a:fld id="{DE0B7410-A776-4A2B-B1FC-3125B901B0B6}" type="slidenum">
              <a:rPr lang="en-US" smtClean="0"/>
              <a:pPr/>
              <a:t>30</a:t>
            </a:fld>
            <a:endParaRPr lang="en-US"/>
          </a:p>
        </p:txBody>
      </p:sp>
      <p:sp>
        <p:nvSpPr>
          <p:cNvPr id="2" name="TextBox 1"/>
          <p:cNvSpPr txBox="1"/>
          <p:nvPr/>
        </p:nvSpPr>
        <p:spPr>
          <a:xfrm>
            <a:off x="687371" y="5521146"/>
            <a:ext cx="9788001" cy="1200329"/>
          </a:xfrm>
          <a:prstGeom prst="rect">
            <a:avLst/>
          </a:prstGeom>
          <a:noFill/>
          <a:ln w="38100">
            <a:solidFill>
              <a:srgbClr val="0070C0"/>
            </a:solidFill>
          </a:ln>
        </p:spPr>
        <p:txBody>
          <a:bodyPr wrap="none" rtlCol="0">
            <a:spAutoFit/>
          </a:bodyPr>
          <a:lstStyle/>
          <a:p>
            <a:r>
              <a:rPr lang="en-US" sz="2400" b="1" u="sng" dirty="0">
                <a:solidFill>
                  <a:srgbClr val="0070C0"/>
                </a:solidFill>
              </a:rPr>
              <a:t>Note</a:t>
            </a:r>
            <a:r>
              <a:rPr lang="en-US" sz="2400" b="1" dirty="0">
                <a:solidFill>
                  <a:srgbClr val="0070C0"/>
                </a:solidFill>
              </a:rPr>
              <a:t>: A single merger can raise Coordinated and/or Unilateral Concerns;</a:t>
            </a:r>
          </a:p>
          <a:p>
            <a:r>
              <a:rPr lang="en-US" sz="2400" b="1" dirty="0">
                <a:solidFill>
                  <a:srgbClr val="0070C0"/>
                </a:solidFill>
              </a:rPr>
              <a:t>Exclusionary Concerns can be coordinated or unilateral, and are </a:t>
            </a:r>
            <a:br>
              <a:rPr lang="en-US" sz="2400" b="1" dirty="0">
                <a:solidFill>
                  <a:srgbClr val="0070C0"/>
                </a:solidFill>
              </a:rPr>
            </a:br>
            <a:r>
              <a:rPr lang="en-US" sz="2400" b="1" dirty="0">
                <a:solidFill>
                  <a:srgbClr val="0070C0"/>
                </a:solidFill>
              </a:rPr>
              <a:t>more central in Vertical Mergers</a:t>
            </a:r>
          </a:p>
        </p:txBody>
      </p:sp>
    </p:spTree>
    <p:extLst>
      <p:ext uri="{BB962C8B-B14F-4D97-AF65-F5344CB8AC3E}">
        <p14:creationId xmlns:p14="http://schemas.microsoft.com/office/powerpoint/2010/main" val="278423398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20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20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20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2000"/>
                                        <p:tgtEl>
                                          <p:spTgt spid="3">
                                            <p:txEl>
                                              <p:pRg st="3" end="3"/>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10" presetClass="entr" presetSubtype="0" fill="hold" grpId="0"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Effect transition="in" filter="fade">
                                      <p:cBhvr>
                                        <p:cTn id="21" dur="2000"/>
                                        <p:tgtEl>
                                          <p:spTgt spid="3">
                                            <p:txEl>
                                              <p:pRg st="4" end="4"/>
                                            </p:txEl>
                                          </p:spTgt>
                                        </p:tgtEl>
                                      </p:cBhvr>
                                    </p:animEffect>
                                  </p:childTnLst>
                                </p:cTn>
                              </p:par>
                              <p:par>
                                <p:cTn id="22" presetID="10" presetClass="entr" presetSubtype="0" fill="hold" grpId="0" nodeType="withEffect">
                                  <p:stCondLst>
                                    <p:cond delay="0"/>
                                  </p:stCondLst>
                                  <p:childTnLst>
                                    <p:set>
                                      <p:cBhvr>
                                        <p:cTn id="23" dur="1" fill="hold">
                                          <p:stCondLst>
                                            <p:cond delay="0"/>
                                          </p:stCondLst>
                                        </p:cTn>
                                        <p:tgtEl>
                                          <p:spTgt spid="3">
                                            <p:txEl>
                                              <p:pRg st="5" end="5"/>
                                            </p:txEl>
                                          </p:spTgt>
                                        </p:tgtEl>
                                        <p:attrNameLst>
                                          <p:attrName>style.visibility</p:attrName>
                                        </p:attrNameLst>
                                      </p:cBhvr>
                                      <p:to>
                                        <p:strVal val="visible"/>
                                      </p:to>
                                    </p:set>
                                    <p:animEffect transition="in" filter="fade">
                                      <p:cBhvr>
                                        <p:cTn id="24" dur="2000"/>
                                        <p:tgtEl>
                                          <p:spTgt spid="3">
                                            <p:txEl>
                                              <p:pRg st="5" end="5"/>
                                            </p:txEl>
                                          </p:spTgt>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grpId="0" nodeType="clickEffect">
                                  <p:stCondLst>
                                    <p:cond delay="0"/>
                                  </p:stCondLst>
                                  <p:childTnLst>
                                    <p:set>
                                      <p:cBhvr>
                                        <p:cTn id="28" dur="1" fill="hold">
                                          <p:stCondLst>
                                            <p:cond delay="0"/>
                                          </p:stCondLst>
                                        </p:cTn>
                                        <p:tgtEl>
                                          <p:spTgt spid="3">
                                            <p:txEl>
                                              <p:pRg st="7" end="7"/>
                                            </p:txEl>
                                          </p:spTgt>
                                        </p:tgtEl>
                                        <p:attrNameLst>
                                          <p:attrName>style.visibility</p:attrName>
                                        </p:attrNameLst>
                                      </p:cBhvr>
                                      <p:to>
                                        <p:strVal val="visible"/>
                                      </p:to>
                                    </p:set>
                                    <p:animEffect transition="in" filter="fade">
                                      <p:cBhvr>
                                        <p:cTn id="29" dur="2000"/>
                                        <p:tgtEl>
                                          <p:spTgt spid="3">
                                            <p:txEl>
                                              <p:pRg st="7" end="7"/>
                                            </p:txEl>
                                          </p:spTgt>
                                        </p:tgtEl>
                                      </p:cBhvr>
                                    </p:animEffect>
                                  </p:childTnLst>
                                </p:cTn>
                              </p:par>
                              <p:par>
                                <p:cTn id="30" presetID="10" presetClass="entr" presetSubtype="0" fill="hold" grpId="0" nodeType="withEffect">
                                  <p:stCondLst>
                                    <p:cond delay="0"/>
                                  </p:stCondLst>
                                  <p:childTnLst>
                                    <p:set>
                                      <p:cBhvr>
                                        <p:cTn id="31" dur="1" fill="hold">
                                          <p:stCondLst>
                                            <p:cond delay="0"/>
                                          </p:stCondLst>
                                        </p:cTn>
                                        <p:tgtEl>
                                          <p:spTgt spid="3">
                                            <p:txEl>
                                              <p:pRg st="8" end="8"/>
                                            </p:txEl>
                                          </p:spTgt>
                                        </p:tgtEl>
                                        <p:attrNameLst>
                                          <p:attrName>style.visibility</p:attrName>
                                        </p:attrNameLst>
                                      </p:cBhvr>
                                      <p:to>
                                        <p:strVal val="visible"/>
                                      </p:to>
                                    </p:set>
                                    <p:animEffect transition="in" filter="fade">
                                      <p:cBhvr>
                                        <p:cTn id="32" dur="2000"/>
                                        <p:tgtEl>
                                          <p:spTgt spid="3">
                                            <p:txEl>
                                              <p:pRg st="8" end="8"/>
                                            </p:txEl>
                                          </p:spTgt>
                                        </p:tgtEl>
                                      </p:cBhvr>
                                    </p:animEffect>
                                  </p:childTnLst>
                                </p:cTn>
                              </p:par>
                              <p:par>
                                <p:cTn id="33" presetID="10" presetClass="entr" presetSubtype="0" fill="hold" grpId="0" nodeType="withEffect">
                                  <p:stCondLst>
                                    <p:cond delay="0"/>
                                  </p:stCondLst>
                                  <p:childTnLst>
                                    <p:set>
                                      <p:cBhvr>
                                        <p:cTn id="34" dur="1" fill="hold">
                                          <p:stCondLst>
                                            <p:cond delay="0"/>
                                          </p:stCondLst>
                                        </p:cTn>
                                        <p:tgtEl>
                                          <p:spTgt spid="3">
                                            <p:txEl>
                                              <p:pRg st="9" end="9"/>
                                            </p:txEl>
                                          </p:spTgt>
                                        </p:tgtEl>
                                        <p:attrNameLst>
                                          <p:attrName>style.visibility</p:attrName>
                                        </p:attrNameLst>
                                      </p:cBhvr>
                                      <p:to>
                                        <p:strVal val="visible"/>
                                      </p:to>
                                    </p:set>
                                    <p:animEffect transition="in" filter="fade">
                                      <p:cBhvr>
                                        <p:cTn id="35" dur="2000"/>
                                        <p:tgtEl>
                                          <p:spTgt spid="3">
                                            <p:txEl>
                                              <p:pRg st="9" end="9"/>
                                            </p:txEl>
                                          </p:spTgt>
                                        </p:tgtEl>
                                      </p:cBhvr>
                                    </p:animEffect>
                                  </p:childTnLst>
                                </p:cTn>
                              </p:par>
                              <p:par>
                                <p:cTn id="36" presetID="10" presetClass="entr" presetSubtype="0" fill="hold" grpId="0" nodeType="withEffect">
                                  <p:stCondLst>
                                    <p:cond delay="0"/>
                                  </p:stCondLst>
                                  <p:childTnLst>
                                    <p:set>
                                      <p:cBhvr>
                                        <p:cTn id="37" dur="1" fill="hold">
                                          <p:stCondLst>
                                            <p:cond delay="0"/>
                                          </p:stCondLst>
                                        </p:cTn>
                                        <p:tgtEl>
                                          <p:spTgt spid="3">
                                            <p:txEl>
                                              <p:pRg st="10" end="10"/>
                                            </p:txEl>
                                          </p:spTgt>
                                        </p:tgtEl>
                                        <p:attrNameLst>
                                          <p:attrName>style.visibility</p:attrName>
                                        </p:attrNameLst>
                                      </p:cBhvr>
                                      <p:to>
                                        <p:strVal val="visible"/>
                                      </p:to>
                                    </p:set>
                                    <p:animEffect transition="in" filter="fade">
                                      <p:cBhvr>
                                        <p:cTn id="38" dur="2000"/>
                                        <p:tgtEl>
                                          <p:spTgt spid="3">
                                            <p:txEl>
                                              <p:pRg st="10" end="1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7CC179-1349-4A2F-B1A4-4C5C4CD51A92}"/>
              </a:ext>
            </a:extLst>
          </p:cNvPr>
          <p:cNvSpPr>
            <a:spLocks noGrp="1"/>
          </p:cNvSpPr>
          <p:nvPr>
            <p:ph type="title"/>
          </p:nvPr>
        </p:nvSpPr>
        <p:spPr>
          <a:xfrm>
            <a:off x="838200" y="365125"/>
            <a:ext cx="10896600" cy="1325563"/>
          </a:xfrm>
        </p:spPr>
        <p:txBody>
          <a:bodyPr>
            <a:normAutofit fontScale="90000"/>
          </a:bodyPr>
          <a:lstStyle/>
          <a:p>
            <a:r>
              <a:rPr lang="en-US" sz="3200" dirty="0"/>
              <a:t>Exclusionary Effects May Occur When a Merger Creates a </a:t>
            </a:r>
            <a:br>
              <a:rPr lang="en-US" sz="3200" dirty="0"/>
            </a:br>
            <a:r>
              <a:rPr lang="en-US" sz="3200" dirty="0"/>
              <a:t>“Powerful Buyer” Who Pressures Suppliers to Raise Rivals’ Costs</a:t>
            </a:r>
          </a:p>
        </p:txBody>
      </p:sp>
      <p:sp>
        <p:nvSpPr>
          <p:cNvPr id="3" name="Content Placeholder 2">
            <a:extLst>
              <a:ext uri="{FF2B5EF4-FFF2-40B4-BE49-F238E27FC236}">
                <a16:creationId xmlns:a16="http://schemas.microsoft.com/office/drawing/2014/main" id="{40B522CD-5AD5-4A7A-A241-5FFF58D685D3}"/>
              </a:ext>
            </a:extLst>
          </p:cNvPr>
          <p:cNvSpPr>
            <a:spLocks noGrp="1"/>
          </p:cNvSpPr>
          <p:nvPr>
            <p:ph idx="1"/>
          </p:nvPr>
        </p:nvSpPr>
        <p:spPr>
          <a:xfrm>
            <a:off x="838199" y="1825624"/>
            <a:ext cx="10297161" cy="4890135"/>
          </a:xfrm>
        </p:spPr>
        <p:txBody>
          <a:bodyPr>
            <a:normAutofit lnSpcReduction="10000"/>
          </a:bodyPr>
          <a:lstStyle/>
          <a:p>
            <a:r>
              <a:rPr lang="en-US" sz="2400" dirty="0"/>
              <a:t>Merger can increase merged firm’s bargaining leverage over suppliers </a:t>
            </a:r>
          </a:p>
          <a:p>
            <a:r>
              <a:rPr lang="en-US" sz="2400" dirty="0"/>
              <a:t>The now more powerful buyer may use its bargaining power to induce sellers to </a:t>
            </a:r>
            <a:r>
              <a:rPr lang="en-US" sz="2400" dirty="0">
                <a:solidFill>
                  <a:srgbClr val="C00000"/>
                </a:solidFill>
              </a:rPr>
              <a:t>raise the costs of its rivals</a:t>
            </a:r>
            <a:r>
              <a:rPr lang="en-US" sz="2400" dirty="0"/>
              <a:t>, rather than reduce its own costs.</a:t>
            </a:r>
          </a:p>
          <a:p>
            <a:r>
              <a:rPr lang="en-US" sz="2400" dirty="0"/>
              <a:t>Recall economics of </a:t>
            </a:r>
            <a:r>
              <a:rPr lang="en-US" sz="2400" i="1" dirty="0"/>
              <a:t>JTC Petroleum</a:t>
            </a:r>
            <a:r>
              <a:rPr lang="en-US" sz="2400" dirty="0"/>
              <a:t> in merger context</a:t>
            </a:r>
          </a:p>
          <a:p>
            <a:pPr lvl="1"/>
            <a:r>
              <a:rPr lang="en-US" sz="2000" dirty="0"/>
              <a:t>Hypo: Merger of </a:t>
            </a:r>
            <a:r>
              <a:rPr lang="en-US" sz="2000" dirty="0" err="1"/>
              <a:t>Piasa</a:t>
            </a:r>
            <a:r>
              <a:rPr lang="en-US" sz="2000" dirty="0"/>
              <a:t> and another asphalt applicator</a:t>
            </a:r>
          </a:p>
          <a:p>
            <a:pPr lvl="1"/>
            <a:r>
              <a:rPr lang="en-US" sz="2000" dirty="0"/>
              <a:t>Post-Merger Conduct: Pressure Asphalt suppliers not to sell to JTC</a:t>
            </a:r>
          </a:p>
          <a:p>
            <a:r>
              <a:rPr lang="en-US" sz="2400" dirty="0">
                <a:solidFill>
                  <a:srgbClr val="C00000"/>
                </a:solidFill>
              </a:rPr>
              <a:t>Exclusionary conduct in </a:t>
            </a:r>
            <a:r>
              <a:rPr lang="en-US" sz="2400" i="1" dirty="0">
                <a:solidFill>
                  <a:srgbClr val="C00000"/>
                </a:solidFill>
              </a:rPr>
              <a:t>proposed (but blocked) </a:t>
            </a:r>
            <a:r>
              <a:rPr lang="en-US" sz="2400" dirty="0">
                <a:solidFill>
                  <a:srgbClr val="C00000"/>
                </a:solidFill>
              </a:rPr>
              <a:t>AT&amp;T/</a:t>
            </a:r>
            <a:r>
              <a:rPr lang="en-US" sz="2400" dirty="0" err="1">
                <a:solidFill>
                  <a:srgbClr val="C00000"/>
                </a:solidFill>
              </a:rPr>
              <a:t>TMobile</a:t>
            </a:r>
            <a:r>
              <a:rPr lang="en-US" sz="2400" dirty="0">
                <a:solidFill>
                  <a:srgbClr val="C00000"/>
                </a:solidFill>
              </a:rPr>
              <a:t> merger (2011)</a:t>
            </a:r>
          </a:p>
          <a:p>
            <a:pPr lvl="1"/>
            <a:r>
              <a:rPr lang="en-US" sz="2000" dirty="0"/>
              <a:t>DOJ sued to block merger</a:t>
            </a:r>
          </a:p>
          <a:p>
            <a:pPr lvl="1"/>
            <a:r>
              <a:rPr lang="en-US" sz="2000" b="1" dirty="0">
                <a:solidFill>
                  <a:srgbClr val="00B050"/>
                </a:solidFill>
              </a:rPr>
              <a:t>Sprint also sued to block merger </a:t>
            </a:r>
          </a:p>
          <a:p>
            <a:pPr lvl="1"/>
            <a:r>
              <a:rPr lang="en-US" sz="2000" dirty="0"/>
              <a:t>AT&amp;T argued that Sprint was attempting to block an efficient merger</a:t>
            </a:r>
          </a:p>
          <a:p>
            <a:pPr lvl="1"/>
            <a:r>
              <a:rPr lang="en-US" sz="2000" b="1" dirty="0">
                <a:solidFill>
                  <a:srgbClr val="00B050"/>
                </a:solidFill>
              </a:rPr>
              <a:t>Sprint rebutted by arguing that AT&amp;T would be able to prevent Sprint from getting access to hot new phones (e.g., iPhones, where AT&amp;T had exclusivity at the time.)</a:t>
            </a:r>
          </a:p>
          <a:p>
            <a:pPr lvl="1"/>
            <a:r>
              <a:rPr lang="en-US" sz="2000" i="1" dirty="0"/>
              <a:t>Epilogue: </a:t>
            </a:r>
            <a:r>
              <a:rPr lang="en-US" sz="2000" dirty="0"/>
              <a:t>Merger ultimately abandoned when FCC announced hearings, which would delay deal </a:t>
            </a:r>
          </a:p>
          <a:p>
            <a:pPr marL="457200" lvl="1" indent="0">
              <a:buNone/>
            </a:pPr>
            <a:endParaRPr lang="en-US" sz="2000" dirty="0"/>
          </a:p>
        </p:txBody>
      </p:sp>
    </p:spTree>
    <p:extLst>
      <p:ext uri="{BB962C8B-B14F-4D97-AF65-F5344CB8AC3E}">
        <p14:creationId xmlns:p14="http://schemas.microsoft.com/office/powerpoint/2010/main" val="360165928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F0A02B-BDC9-4C86-9B16-5A4E09568238}"/>
              </a:ext>
            </a:extLst>
          </p:cNvPr>
          <p:cNvSpPr>
            <a:spLocks noGrp="1"/>
          </p:cNvSpPr>
          <p:nvPr>
            <p:ph type="title"/>
          </p:nvPr>
        </p:nvSpPr>
        <p:spPr/>
        <p:txBody>
          <a:bodyPr/>
          <a:lstStyle/>
          <a:p>
            <a:r>
              <a:rPr lang="en-US" dirty="0"/>
              <a:t>HCA Exclusion Theory as Analogous to Buyer Power</a:t>
            </a:r>
          </a:p>
        </p:txBody>
      </p:sp>
      <p:sp>
        <p:nvSpPr>
          <p:cNvPr id="3" name="Content Placeholder 2">
            <a:extLst>
              <a:ext uri="{FF2B5EF4-FFF2-40B4-BE49-F238E27FC236}">
                <a16:creationId xmlns:a16="http://schemas.microsoft.com/office/drawing/2014/main" id="{9064F1A9-7B10-4AA8-B5E8-C5222BFD69D4}"/>
              </a:ext>
            </a:extLst>
          </p:cNvPr>
          <p:cNvSpPr>
            <a:spLocks noGrp="1"/>
          </p:cNvSpPr>
          <p:nvPr>
            <p:ph idx="1"/>
          </p:nvPr>
        </p:nvSpPr>
        <p:spPr/>
        <p:txBody>
          <a:bodyPr/>
          <a:lstStyle/>
          <a:p>
            <a:r>
              <a:rPr lang="en-US" u="sng" dirty="0"/>
              <a:t>Downstream firms</a:t>
            </a:r>
            <a:r>
              <a:rPr lang="en-US" dirty="0"/>
              <a:t>: HCA and affiliates; other top competitors; complaining rival(s)</a:t>
            </a:r>
          </a:p>
          <a:p>
            <a:r>
              <a:rPr lang="en-US" u="sng" dirty="0"/>
              <a:t>Upstream input</a:t>
            </a:r>
            <a:r>
              <a:rPr lang="en-US" dirty="0"/>
              <a:t>: Regulatory permission to expand capacity</a:t>
            </a:r>
          </a:p>
          <a:p>
            <a:r>
              <a:rPr lang="en-US" u="sng" dirty="0"/>
              <a:t>Mechanism of exclusion</a:t>
            </a:r>
            <a:r>
              <a:rPr lang="en-US" dirty="0"/>
              <a:t>: HCA and other top competitors provide information to CON regulator that they hope will lead the regulator to deny rivals that ability to expand their capacity.  This reduces the potential for increase competition from the rivals and helps to support high prices (i.e., prevent prices from falling).</a:t>
            </a:r>
          </a:p>
        </p:txBody>
      </p:sp>
      <p:sp>
        <p:nvSpPr>
          <p:cNvPr id="4" name="Slide Number Placeholder 3">
            <a:extLst>
              <a:ext uri="{FF2B5EF4-FFF2-40B4-BE49-F238E27FC236}">
                <a16:creationId xmlns:a16="http://schemas.microsoft.com/office/drawing/2014/main" id="{D318AE36-3150-4FA0-9D0C-F026B1604BDC}"/>
              </a:ext>
            </a:extLst>
          </p:cNvPr>
          <p:cNvSpPr>
            <a:spLocks noGrp="1"/>
          </p:cNvSpPr>
          <p:nvPr>
            <p:ph type="sldNum" sz="quarter" idx="12"/>
          </p:nvPr>
        </p:nvSpPr>
        <p:spPr/>
        <p:txBody>
          <a:bodyPr/>
          <a:lstStyle/>
          <a:p>
            <a:fld id="{A3FA0A93-60EE-4E9D-852F-604094E61050}" type="slidenum">
              <a:rPr lang="en-US" smtClean="0"/>
              <a:t>32</a:t>
            </a:fld>
            <a:endParaRPr lang="en-US"/>
          </a:p>
        </p:txBody>
      </p:sp>
    </p:spTree>
    <p:extLst>
      <p:ext uri="{BB962C8B-B14F-4D97-AF65-F5344CB8AC3E}">
        <p14:creationId xmlns:p14="http://schemas.microsoft.com/office/powerpoint/2010/main" val="182787136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TextBox 1"/>
          <p:cNvSpPr txBox="1">
            <a:spLocks noChangeArrowheads="1"/>
          </p:cNvSpPr>
          <p:nvPr/>
        </p:nvSpPr>
        <p:spPr bwMode="auto">
          <a:xfrm>
            <a:off x="3181350" y="2514600"/>
            <a:ext cx="18415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sz="3200">
                <a:solidFill>
                  <a:schemeClr val="tx1"/>
                </a:solidFill>
                <a:latin typeface="Calibri Light" panose="020F0302020204030204" pitchFamily="34" charset="0"/>
              </a:defRPr>
            </a:lvl1pPr>
            <a:lvl2pPr marL="742950" indent="-285750">
              <a:spcBef>
                <a:spcPct val="20000"/>
              </a:spcBef>
              <a:buFont typeface="Arial" panose="020B0604020202020204" pitchFamily="34" charset="0"/>
              <a:buChar char="–"/>
              <a:defRPr sz="2800">
                <a:solidFill>
                  <a:schemeClr val="tx1"/>
                </a:solidFill>
                <a:latin typeface="Calibri Light" panose="020F0302020204030204" pitchFamily="34" charset="0"/>
              </a:defRPr>
            </a:lvl2pPr>
            <a:lvl3pPr marL="1143000" indent="-228600">
              <a:spcBef>
                <a:spcPct val="20000"/>
              </a:spcBef>
              <a:buFont typeface="Arial" panose="020B0604020202020204" pitchFamily="34" charset="0"/>
              <a:buChar char="•"/>
              <a:defRPr sz="2400">
                <a:solidFill>
                  <a:schemeClr val="tx1"/>
                </a:solidFill>
                <a:latin typeface="Calibri Light" panose="020F0302020204030204" pitchFamily="34" charset="0"/>
              </a:defRPr>
            </a:lvl3pPr>
            <a:lvl4pPr marL="16002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4pPr>
            <a:lvl5pPr marL="2057400" indent="-228600">
              <a:spcBef>
                <a:spcPct val="20000"/>
              </a:spcBef>
              <a:buFont typeface="Arial" panose="020B0604020202020204" pitchFamily="34" charset="0"/>
              <a:buChar char="»"/>
              <a:defRPr sz="2000">
                <a:solidFill>
                  <a:schemeClr val="tx1"/>
                </a:solidFill>
                <a:latin typeface="Calibri Light" panose="020F0302020204030204" pitchFamily="34" charset="0"/>
              </a:defRPr>
            </a:lvl5pPr>
            <a:lvl6pPr marL="25146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6pPr>
            <a:lvl7pPr marL="29718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7pPr>
            <a:lvl8pPr marL="34290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8pPr>
            <a:lvl9pPr marL="3886200" indent="-228600" eaLnBrk="0" fontAlgn="base" hangingPunct="0">
              <a:spcBef>
                <a:spcPct val="20000"/>
              </a:spcBef>
              <a:spcAft>
                <a:spcPct val="0"/>
              </a:spcAft>
              <a:buFont typeface="Arial" panose="020B0604020202020204" pitchFamily="34" charset="0"/>
              <a:buChar char="»"/>
              <a:defRPr sz="2000">
                <a:solidFill>
                  <a:schemeClr val="tx1"/>
                </a:solidFill>
                <a:latin typeface="Calibri Light" panose="020F0302020204030204" pitchFamily="34" charset="0"/>
              </a:defRPr>
            </a:lvl9pPr>
          </a:lstStyle>
          <a:p>
            <a:pPr>
              <a:spcBef>
                <a:spcPct val="0"/>
              </a:spcBef>
              <a:buFontTx/>
              <a:buNone/>
            </a:pPr>
            <a:endParaRPr lang="en-US" altLang="en-US" sz="1800">
              <a:latin typeface="Arial" panose="020B0604020202020204" pitchFamily="34" charset="0"/>
            </a:endParaRPr>
          </a:p>
        </p:txBody>
      </p:sp>
      <p:sp>
        <p:nvSpPr>
          <p:cNvPr id="18" name="Title 1"/>
          <p:cNvSpPr txBox="1">
            <a:spLocks/>
          </p:cNvSpPr>
          <p:nvPr/>
        </p:nvSpPr>
        <p:spPr>
          <a:xfrm>
            <a:off x="228217" y="193151"/>
            <a:ext cx="10725971" cy="865188"/>
          </a:xfrm>
          <a:prstGeom prst="rect">
            <a:avLst/>
          </a:prstGeom>
        </p:spPr>
        <p:txBody>
          <a:bodyP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defRPr/>
            </a:pPr>
            <a:r>
              <a:rPr lang="en-US" sz="3200" dirty="0">
                <a:latin typeface="Times New Roman"/>
                <a:cs typeface="Times New Roman"/>
              </a:rPr>
              <a:t>Merger of Vertically Integrated Firm May Incentivize It to Attempt to Raise Costs of Downstream Rivals: </a:t>
            </a:r>
            <a:r>
              <a:rPr lang="en-US" sz="3200" i="1" dirty="0" err="1">
                <a:latin typeface="Times New Roman"/>
                <a:cs typeface="Times New Roman"/>
              </a:rPr>
              <a:t>TMobile</a:t>
            </a:r>
            <a:r>
              <a:rPr lang="en-US" sz="3200" i="1" dirty="0">
                <a:latin typeface="Times New Roman"/>
                <a:cs typeface="Times New Roman"/>
              </a:rPr>
              <a:t>-Sprint</a:t>
            </a:r>
          </a:p>
        </p:txBody>
      </p:sp>
      <p:sp>
        <p:nvSpPr>
          <p:cNvPr id="19" name="Rectangle 18"/>
          <p:cNvSpPr/>
          <p:nvPr/>
        </p:nvSpPr>
        <p:spPr>
          <a:xfrm>
            <a:off x="1359218" y="3182694"/>
            <a:ext cx="1188178" cy="789302"/>
          </a:xfrm>
          <a:prstGeom prst="rect">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chemeClr val="tx1"/>
                </a:solidFill>
                <a:latin typeface="Times New Roman" panose="02020603050405020304" pitchFamily="18" charset="0"/>
                <a:cs typeface="Times New Roman" panose="02020603050405020304" pitchFamily="18" charset="0"/>
              </a:rPr>
              <a:t>Verizon</a:t>
            </a:r>
          </a:p>
        </p:txBody>
      </p:sp>
      <p:sp>
        <p:nvSpPr>
          <p:cNvPr id="20" name="Rectangle 19"/>
          <p:cNvSpPr/>
          <p:nvPr/>
        </p:nvSpPr>
        <p:spPr>
          <a:xfrm>
            <a:off x="2270686" y="4975296"/>
            <a:ext cx="1358865" cy="715348"/>
          </a:xfrm>
          <a:prstGeom prst="rect">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chemeClr val="tx1"/>
                </a:solidFill>
                <a:latin typeface="Times New Roman" panose="02020603050405020304" pitchFamily="18" charset="0"/>
                <a:cs typeface="Times New Roman" panose="02020603050405020304" pitchFamily="18" charset="0"/>
              </a:rPr>
              <a:t>Contract Customers</a:t>
            </a:r>
          </a:p>
        </p:txBody>
      </p:sp>
      <p:cxnSp>
        <p:nvCxnSpPr>
          <p:cNvPr id="26" name="Straight Arrow Connector 25"/>
          <p:cNvCxnSpPr>
            <a:cxnSpLocks/>
          </p:cNvCxnSpPr>
          <p:nvPr/>
        </p:nvCxnSpPr>
        <p:spPr>
          <a:xfrm>
            <a:off x="2245803" y="4008890"/>
            <a:ext cx="564711" cy="591069"/>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 name="Slide Number Placeholder 1">
            <a:extLst>
              <a:ext uri="{FF2B5EF4-FFF2-40B4-BE49-F238E27FC236}">
                <a16:creationId xmlns:a16="http://schemas.microsoft.com/office/drawing/2014/main" id="{F930F2B3-08F6-463B-8A18-116D14AB1A33}"/>
              </a:ext>
            </a:extLst>
          </p:cNvPr>
          <p:cNvSpPr>
            <a:spLocks noGrp="1"/>
          </p:cNvSpPr>
          <p:nvPr>
            <p:ph type="sldNum" sz="quarter" idx="12"/>
          </p:nvPr>
        </p:nvSpPr>
        <p:spPr/>
        <p:txBody>
          <a:bodyPr/>
          <a:lstStyle/>
          <a:p>
            <a:fld id="{B860579A-1FF0-4BB7-B3E0-9F77702503E1}" type="slidenum">
              <a:rPr lang="en-US" smtClean="0"/>
              <a:t>33</a:t>
            </a:fld>
            <a:endParaRPr lang="en-US"/>
          </a:p>
        </p:txBody>
      </p:sp>
      <p:cxnSp>
        <p:nvCxnSpPr>
          <p:cNvPr id="36" name="Straight Arrow Connector 35">
            <a:extLst>
              <a:ext uri="{FF2B5EF4-FFF2-40B4-BE49-F238E27FC236}">
                <a16:creationId xmlns:a16="http://schemas.microsoft.com/office/drawing/2014/main" id="{B7AD429A-2416-4F4C-800B-ACCA2368C49A}"/>
              </a:ext>
            </a:extLst>
          </p:cNvPr>
          <p:cNvCxnSpPr>
            <a:cxnSpLocks/>
          </p:cNvCxnSpPr>
          <p:nvPr/>
        </p:nvCxnSpPr>
        <p:spPr>
          <a:xfrm>
            <a:off x="5505254" y="2488676"/>
            <a:ext cx="873501" cy="494634"/>
          </a:xfrm>
          <a:prstGeom prst="straightConnector1">
            <a:avLst/>
          </a:prstGeom>
          <a:ln w="38100">
            <a:solidFill>
              <a:srgbClr val="C00000"/>
            </a:solidFill>
            <a:headEnd type="oval" w="med" len="med"/>
            <a:tailEnd type="triangle" w="med" len="med"/>
          </a:ln>
        </p:spPr>
        <p:style>
          <a:lnRef idx="1">
            <a:schemeClr val="accent1"/>
          </a:lnRef>
          <a:fillRef idx="0">
            <a:schemeClr val="accent1"/>
          </a:fillRef>
          <a:effectRef idx="0">
            <a:schemeClr val="accent1"/>
          </a:effectRef>
          <a:fontRef idx="minor">
            <a:schemeClr val="tx1"/>
          </a:fontRef>
        </p:style>
      </p:cxnSp>
      <p:sp>
        <p:nvSpPr>
          <p:cNvPr id="3" name="Rectangle 2">
            <a:extLst>
              <a:ext uri="{FF2B5EF4-FFF2-40B4-BE49-F238E27FC236}">
                <a16:creationId xmlns:a16="http://schemas.microsoft.com/office/drawing/2014/main" id="{6536F140-B45B-44CE-A521-E2DC22BEFE44}"/>
              </a:ext>
            </a:extLst>
          </p:cNvPr>
          <p:cNvSpPr/>
          <p:nvPr/>
        </p:nvSpPr>
        <p:spPr>
          <a:xfrm>
            <a:off x="2607289" y="3184872"/>
            <a:ext cx="961782" cy="784945"/>
          </a:xfrm>
          <a:prstGeom prst="rect">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chemeClr val="tx1"/>
                </a:solidFill>
                <a:latin typeface="Times New Roman" panose="02020603050405020304" pitchFamily="18" charset="0"/>
                <a:cs typeface="Times New Roman" panose="02020603050405020304" pitchFamily="18" charset="0"/>
              </a:rPr>
              <a:t>AT&amp;T</a:t>
            </a:r>
          </a:p>
        </p:txBody>
      </p:sp>
      <p:sp>
        <p:nvSpPr>
          <p:cNvPr id="4" name="Rectangle 3">
            <a:extLst>
              <a:ext uri="{FF2B5EF4-FFF2-40B4-BE49-F238E27FC236}">
                <a16:creationId xmlns:a16="http://schemas.microsoft.com/office/drawing/2014/main" id="{9FA98D01-70BC-447D-9C83-AF77A6DD01F0}"/>
              </a:ext>
            </a:extLst>
          </p:cNvPr>
          <p:cNvSpPr/>
          <p:nvPr/>
        </p:nvSpPr>
        <p:spPr>
          <a:xfrm>
            <a:off x="3622994" y="3281685"/>
            <a:ext cx="1004093" cy="640893"/>
          </a:xfrm>
          <a:prstGeom prst="rect">
            <a:avLst/>
          </a:prstGeom>
          <a:solidFill>
            <a:srgbClr val="FFFF0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rgbClr val="C00000"/>
                </a:solidFill>
                <a:latin typeface="Times New Roman" panose="02020603050405020304" pitchFamily="18" charset="0"/>
                <a:cs typeface="Times New Roman" panose="02020603050405020304" pitchFamily="18" charset="0"/>
              </a:rPr>
              <a:t>T-Mobile</a:t>
            </a:r>
          </a:p>
        </p:txBody>
      </p:sp>
      <p:sp>
        <p:nvSpPr>
          <p:cNvPr id="5" name="Rectangle 4">
            <a:extLst>
              <a:ext uri="{FF2B5EF4-FFF2-40B4-BE49-F238E27FC236}">
                <a16:creationId xmlns:a16="http://schemas.microsoft.com/office/drawing/2014/main" id="{8C3683AD-072A-4885-A971-342DB1ECEF09}"/>
              </a:ext>
            </a:extLst>
          </p:cNvPr>
          <p:cNvSpPr/>
          <p:nvPr/>
        </p:nvSpPr>
        <p:spPr>
          <a:xfrm>
            <a:off x="5980836" y="2967063"/>
            <a:ext cx="1141122" cy="297861"/>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i="1" u="sng" dirty="0">
                <a:solidFill>
                  <a:srgbClr val="C00000"/>
                </a:solidFill>
                <a:latin typeface="Times New Roman" panose="02020603050405020304" pitchFamily="18" charset="0"/>
                <a:cs typeface="Times New Roman" panose="02020603050405020304" pitchFamily="18" charset="0"/>
              </a:rPr>
              <a:t>MVNOs</a:t>
            </a:r>
          </a:p>
        </p:txBody>
      </p:sp>
      <p:sp>
        <p:nvSpPr>
          <p:cNvPr id="8" name="Rectangle 7">
            <a:extLst>
              <a:ext uri="{FF2B5EF4-FFF2-40B4-BE49-F238E27FC236}">
                <a16:creationId xmlns:a16="http://schemas.microsoft.com/office/drawing/2014/main" id="{5B0DC651-35E1-477A-AEC5-84874B6107DE}"/>
              </a:ext>
            </a:extLst>
          </p:cNvPr>
          <p:cNvSpPr/>
          <p:nvPr/>
        </p:nvSpPr>
        <p:spPr>
          <a:xfrm>
            <a:off x="5442840" y="1624734"/>
            <a:ext cx="1463038" cy="73134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i="1" dirty="0">
                <a:solidFill>
                  <a:schemeClr val="tx1"/>
                </a:solidFill>
                <a:latin typeface="Times New Roman" panose="02020603050405020304" pitchFamily="18" charset="0"/>
                <a:cs typeface="Times New Roman" panose="02020603050405020304" pitchFamily="18" charset="0"/>
              </a:rPr>
              <a:t>Wholesale (Unbranded) Service</a:t>
            </a:r>
          </a:p>
        </p:txBody>
      </p:sp>
      <p:sp>
        <p:nvSpPr>
          <p:cNvPr id="9" name="Rectangle 8">
            <a:extLst>
              <a:ext uri="{FF2B5EF4-FFF2-40B4-BE49-F238E27FC236}">
                <a16:creationId xmlns:a16="http://schemas.microsoft.com/office/drawing/2014/main" id="{6840A9E9-D6BC-4D44-A249-2BA848898970}"/>
              </a:ext>
            </a:extLst>
          </p:cNvPr>
          <p:cNvSpPr/>
          <p:nvPr/>
        </p:nvSpPr>
        <p:spPr>
          <a:xfrm>
            <a:off x="6799271" y="4264804"/>
            <a:ext cx="5321610" cy="2486060"/>
          </a:xfrm>
          <a:prstGeom prst="rect">
            <a:avLst/>
          </a:prstGeom>
          <a:solidFill>
            <a:srgbClr val="FFFFCC"/>
          </a:solid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r>
              <a:rPr lang="en-US" b="1" dirty="0">
                <a:solidFill>
                  <a:schemeClr val="tx1"/>
                </a:solidFill>
                <a:latin typeface="Times New Roman" panose="02020603050405020304" pitchFamily="18" charset="0"/>
                <a:cs typeface="Times New Roman" panose="02020603050405020304" pitchFamily="18" charset="0"/>
              </a:rPr>
              <a:t>Sprint, </a:t>
            </a:r>
            <a:r>
              <a:rPr lang="en-US" b="1" dirty="0" err="1">
                <a:solidFill>
                  <a:schemeClr val="tx1"/>
                </a:solidFill>
                <a:latin typeface="Times New Roman" panose="02020603050405020304" pitchFamily="18" charset="0"/>
                <a:cs typeface="Times New Roman" panose="02020603050405020304" pitchFamily="18" charset="0"/>
              </a:rPr>
              <a:t>TMo</a:t>
            </a:r>
            <a:r>
              <a:rPr lang="en-US" b="1" dirty="0">
                <a:solidFill>
                  <a:schemeClr val="tx1"/>
                </a:solidFill>
                <a:latin typeface="Times New Roman" panose="02020603050405020304" pitchFamily="18" charset="0"/>
                <a:cs typeface="Times New Roman" panose="02020603050405020304" pitchFamily="18" charset="0"/>
              </a:rPr>
              <a:t> &amp; MVNOs focused more on prepaid customers. </a:t>
            </a:r>
          </a:p>
          <a:p>
            <a:pPr>
              <a:defRPr/>
            </a:pPr>
            <a:endParaRPr lang="en-US" b="1" dirty="0">
              <a:solidFill>
                <a:schemeClr val="tx1"/>
              </a:solidFill>
              <a:latin typeface="Times New Roman" panose="02020603050405020304" pitchFamily="18" charset="0"/>
              <a:cs typeface="Times New Roman" panose="02020603050405020304" pitchFamily="18" charset="0"/>
            </a:endParaRPr>
          </a:p>
          <a:p>
            <a:pPr>
              <a:defRPr/>
            </a:pPr>
            <a:r>
              <a:rPr lang="en-US" b="1" dirty="0">
                <a:solidFill>
                  <a:schemeClr val="tx1"/>
                </a:solidFill>
                <a:latin typeface="Times New Roman" panose="02020603050405020304" pitchFamily="18" charset="0"/>
                <a:cs typeface="Times New Roman" panose="02020603050405020304" pitchFamily="18" charset="0"/>
              </a:rPr>
              <a:t>Sprint &amp; </a:t>
            </a:r>
            <a:r>
              <a:rPr lang="en-US" b="1" dirty="0" err="1">
                <a:solidFill>
                  <a:schemeClr val="tx1"/>
                </a:solidFill>
                <a:latin typeface="Times New Roman" panose="02020603050405020304" pitchFamily="18" charset="0"/>
                <a:cs typeface="Times New Roman" panose="02020603050405020304" pitchFamily="18" charset="0"/>
              </a:rPr>
              <a:t>TMo</a:t>
            </a:r>
            <a:r>
              <a:rPr lang="en-US" b="1" dirty="0">
                <a:solidFill>
                  <a:schemeClr val="tx1"/>
                </a:solidFill>
                <a:latin typeface="Times New Roman" panose="02020603050405020304" pitchFamily="18" charset="0"/>
                <a:cs typeface="Times New Roman" panose="02020603050405020304" pitchFamily="18" charset="0"/>
              </a:rPr>
              <a:t> major suppliers of wholesale service to MVNOs</a:t>
            </a:r>
          </a:p>
          <a:p>
            <a:pPr>
              <a:defRPr/>
            </a:pPr>
            <a:endParaRPr lang="en-US" b="1" dirty="0">
              <a:solidFill>
                <a:srgbClr val="0070C0"/>
              </a:solidFill>
              <a:latin typeface="Times New Roman" panose="02020603050405020304" pitchFamily="18" charset="0"/>
              <a:cs typeface="Times New Roman" panose="02020603050405020304" pitchFamily="18" charset="0"/>
            </a:endParaRPr>
          </a:p>
          <a:p>
            <a:pPr>
              <a:defRPr/>
            </a:pPr>
            <a:r>
              <a:rPr lang="en-US" b="1" dirty="0">
                <a:solidFill>
                  <a:srgbClr val="C00000"/>
                </a:solidFill>
                <a:highlight>
                  <a:srgbClr val="FFFF00"/>
                </a:highlight>
                <a:latin typeface="Times New Roman" panose="02020603050405020304" pitchFamily="18" charset="0"/>
                <a:cs typeface="Times New Roman" panose="02020603050405020304" pitchFamily="18" charset="0"/>
              </a:rPr>
              <a:t>Post-merger </a:t>
            </a:r>
            <a:r>
              <a:rPr lang="en-US" b="1" dirty="0" err="1">
                <a:solidFill>
                  <a:srgbClr val="C00000"/>
                </a:solidFill>
                <a:highlight>
                  <a:srgbClr val="FFFF00"/>
                </a:highlight>
                <a:latin typeface="Times New Roman" panose="02020603050405020304" pitchFamily="18" charset="0"/>
                <a:cs typeface="Times New Roman" panose="02020603050405020304" pitchFamily="18" charset="0"/>
              </a:rPr>
              <a:t>TMo</a:t>
            </a:r>
            <a:r>
              <a:rPr lang="en-US" b="1" dirty="0">
                <a:solidFill>
                  <a:srgbClr val="C00000"/>
                </a:solidFill>
                <a:highlight>
                  <a:srgbClr val="FFFF00"/>
                </a:highlight>
                <a:latin typeface="Times New Roman" panose="02020603050405020304" pitchFamily="18" charset="0"/>
                <a:cs typeface="Times New Roman" panose="02020603050405020304" pitchFamily="18" charset="0"/>
              </a:rPr>
              <a:t> incentive to raise wholesale price to MVNOs to raise their costs and reduce retail competition</a:t>
            </a:r>
          </a:p>
        </p:txBody>
      </p:sp>
      <p:sp>
        <p:nvSpPr>
          <p:cNvPr id="6" name="Rectangle 5">
            <a:extLst>
              <a:ext uri="{FF2B5EF4-FFF2-40B4-BE49-F238E27FC236}">
                <a16:creationId xmlns:a16="http://schemas.microsoft.com/office/drawing/2014/main" id="{7693F905-7691-47CB-91F4-7CF6869A74CD}"/>
              </a:ext>
            </a:extLst>
          </p:cNvPr>
          <p:cNvSpPr/>
          <p:nvPr/>
        </p:nvSpPr>
        <p:spPr>
          <a:xfrm>
            <a:off x="4721156" y="3292783"/>
            <a:ext cx="750526" cy="625723"/>
          </a:xfrm>
          <a:prstGeom prst="rect">
            <a:avLst/>
          </a:prstGeom>
          <a:solidFill>
            <a:srgbClr val="FFFF0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rgbClr val="C00000"/>
                </a:solidFill>
                <a:latin typeface="Times New Roman" panose="02020603050405020304" pitchFamily="18" charset="0"/>
                <a:cs typeface="Times New Roman" panose="02020603050405020304" pitchFamily="18" charset="0"/>
              </a:rPr>
              <a:t>Sprint</a:t>
            </a:r>
          </a:p>
        </p:txBody>
      </p:sp>
      <p:sp>
        <p:nvSpPr>
          <p:cNvPr id="10" name="Rectangle 9">
            <a:extLst>
              <a:ext uri="{FF2B5EF4-FFF2-40B4-BE49-F238E27FC236}">
                <a16:creationId xmlns:a16="http://schemas.microsoft.com/office/drawing/2014/main" id="{F6B6BE09-0363-4CD7-A57B-51AE929DCCFE}"/>
              </a:ext>
            </a:extLst>
          </p:cNvPr>
          <p:cNvSpPr/>
          <p:nvPr/>
        </p:nvSpPr>
        <p:spPr>
          <a:xfrm>
            <a:off x="5565751" y="3372830"/>
            <a:ext cx="1018058" cy="472414"/>
          </a:xfrm>
          <a:prstGeom prst="rect">
            <a:avLst/>
          </a:prstGeom>
          <a:solidFill>
            <a:srgbClr val="FFC00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err="1">
                <a:solidFill>
                  <a:schemeClr val="tx1"/>
                </a:solidFill>
                <a:latin typeface="Times New Roman" panose="02020603050405020304" pitchFamily="18" charset="0"/>
                <a:cs typeface="Times New Roman" panose="02020603050405020304" pitchFamily="18" charset="0"/>
              </a:rPr>
              <a:t>TracFoneetc</a:t>
            </a:r>
            <a:r>
              <a:rPr lang="en-US" sz="1600" b="1" dirty="0">
                <a:solidFill>
                  <a:schemeClr val="tx1"/>
                </a:solidFill>
                <a:latin typeface="Times New Roman" panose="02020603050405020304" pitchFamily="18" charset="0"/>
                <a:cs typeface="Times New Roman" panose="02020603050405020304" pitchFamily="18" charset="0"/>
              </a:rPr>
              <a:t>.</a:t>
            </a:r>
          </a:p>
        </p:txBody>
      </p:sp>
      <p:sp>
        <p:nvSpPr>
          <p:cNvPr id="11" name="Rectangle 10">
            <a:extLst>
              <a:ext uri="{FF2B5EF4-FFF2-40B4-BE49-F238E27FC236}">
                <a16:creationId xmlns:a16="http://schemas.microsoft.com/office/drawing/2014/main" id="{FC93C1E5-1128-4848-BE0B-291D8195FE7E}"/>
              </a:ext>
            </a:extLst>
          </p:cNvPr>
          <p:cNvSpPr/>
          <p:nvPr/>
        </p:nvSpPr>
        <p:spPr>
          <a:xfrm>
            <a:off x="7721631" y="3485209"/>
            <a:ext cx="952340" cy="368582"/>
          </a:xfrm>
          <a:prstGeom prst="rect">
            <a:avLst/>
          </a:prstGeom>
          <a:solidFill>
            <a:srgbClr val="CCFF66"/>
          </a:solidFill>
          <a:ln w="28575">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chemeClr val="tx1"/>
                </a:solidFill>
                <a:latin typeface="Times New Roman" panose="02020603050405020304" pitchFamily="18" charset="0"/>
                <a:cs typeface="Times New Roman" panose="02020603050405020304" pitchFamily="18" charset="0"/>
              </a:rPr>
              <a:t>Dish</a:t>
            </a:r>
          </a:p>
        </p:txBody>
      </p:sp>
      <p:sp>
        <p:nvSpPr>
          <p:cNvPr id="12" name="Rectangle 11">
            <a:extLst>
              <a:ext uri="{FF2B5EF4-FFF2-40B4-BE49-F238E27FC236}">
                <a16:creationId xmlns:a16="http://schemas.microsoft.com/office/drawing/2014/main" id="{C067D6A1-41EB-4A00-9D73-540900E14BDB}"/>
              </a:ext>
            </a:extLst>
          </p:cNvPr>
          <p:cNvSpPr/>
          <p:nvPr/>
        </p:nvSpPr>
        <p:spPr>
          <a:xfrm>
            <a:off x="3377504" y="2761524"/>
            <a:ext cx="1141123" cy="3462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i="1" u="sng" dirty="0">
                <a:solidFill>
                  <a:schemeClr val="tx1"/>
                </a:solidFill>
                <a:latin typeface="Times New Roman" panose="02020603050405020304" pitchFamily="18" charset="0"/>
                <a:cs typeface="Times New Roman" panose="02020603050405020304" pitchFamily="18" charset="0"/>
              </a:rPr>
              <a:t>MNOs</a:t>
            </a:r>
          </a:p>
        </p:txBody>
      </p:sp>
      <p:sp>
        <p:nvSpPr>
          <p:cNvPr id="13" name="Rectangle 12">
            <a:extLst>
              <a:ext uri="{FF2B5EF4-FFF2-40B4-BE49-F238E27FC236}">
                <a16:creationId xmlns:a16="http://schemas.microsoft.com/office/drawing/2014/main" id="{260808D4-AE46-4D9C-B2B0-F6E5E8E69ABC}"/>
              </a:ext>
            </a:extLst>
          </p:cNvPr>
          <p:cNvSpPr/>
          <p:nvPr/>
        </p:nvSpPr>
        <p:spPr>
          <a:xfrm>
            <a:off x="2042160" y="1675653"/>
            <a:ext cx="3304047" cy="903232"/>
          </a:xfrm>
          <a:prstGeom prst="rect">
            <a:avLst/>
          </a:prstGeom>
          <a:solidFill>
            <a:srgbClr val="FFC00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chemeClr val="tx1"/>
                </a:solidFill>
                <a:latin typeface="Times New Roman" panose="02020603050405020304" pitchFamily="18" charset="0"/>
                <a:cs typeface="Times New Roman" panose="02020603050405020304" pitchFamily="18" charset="0"/>
              </a:rPr>
              <a:t>4 Mobile Network Operators (</a:t>
            </a:r>
            <a:r>
              <a:rPr lang="en-US" b="1" dirty="0" err="1">
                <a:solidFill>
                  <a:schemeClr val="tx1"/>
                </a:solidFill>
                <a:latin typeface="Times New Roman" panose="02020603050405020304" pitchFamily="18" charset="0"/>
                <a:cs typeface="Times New Roman" panose="02020603050405020304" pitchFamily="18" charset="0"/>
              </a:rPr>
              <a:t>Vrz</a:t>
            </a:r>
            <a:r>
              <a:rPr lang="en-US" b="1" dirty="0">
                <a:solidFill>
                  <a:schemeClr val="tx1"/>
                </a:solidFill>
                <a:latin typeface="Times New Roman" panose="02020603050405020304" pitchFamily="18" charset="0"/>
                <a:cs typeface="Times New Roman" panose="02020603050405020304" pitchFamily="18" charset="0"/>
              </a:rPr>
              <a:t>, ATT. </a:t>
            </a:r>
            <a:r>
              <a:rPr lang="en-US" b="1" dirty="0" err="1">
                <a:solidFill>
                  <a:srgbClr val="C00000"/>
                </a:solidFill>
                <a:latin typeface="Times New Roman" panose="02020603050405020304" pitchFamily="18" charset="0"/>
                <a:cs typeface="Times New Roman" panose="02020603050405020304" pitchFamily="18" charset="0"/>
              </a:rPr>
              <a:t>Tmo</a:t>
            </a:r>
            <a:r>
              <a:rPr lang="en-US" b="1" dirty="0">
                <a:solidFill>
                  <a:srgbClr val="C00000"/>
                </a:solidFill>
                <a:latin typeface="Times New Roman" panose="02020603050405020304" pitchFamily="18" charset="0"/>
                <a:cs typeface="Times New Roman" panose="02020603050405020304" pitchFamily="18" charset="0"/>
              </a:rPr>
              <a:t>, Sprint</a:t>
            </a:r>
          </a:p>
          <a:p>
            <a:pPr algn="ctr">
              <a:defRPr/>
            </a:pPr>
            <a:r>
              <a:rPr lang="en-US" b="1" dirty="0">
                <a:solidFill>
                  <a:schemeClr val="tx1"/>
                </a:solidFill>
                <a:latin typeface="Times New Roman" panose="02020603050405020304" pitchFamily="18" charset="0"/>
                <a:cs typeface="Times New Roman" panose="02020603050405020304" pitchFamily="18" charset="0"/>
              </a:rPr>
              <a:t>(MNOs)</a:t>
            </a:r>
          </a:p>
        </p:txBody>
      </p:sp>
      <p:sp>
        <p:nvSpPr>
          <p:cNvPr id="14" name="Rectangle 13">
            <a:extLst>
              <a:ext uri="{FF2B5EF4-FFF2-40B4-BE49-F238E27FC236}">
                <a16:creationId xmlns:a16="http://schemas.microsoft.com/office/drawing/2014/main" id="{C32CEFD3-D9C9-4BFB-844F-7EF63B9E622B}"/>
              </a:ext>
            </a:extLst>
          </p:cNvPr>
          <p:cNvSpPr/>
          <p:nvPr/>
        </p:nvSpPr>
        <p:spPr>
          <a:xfrm>
            <a:off x="256989" y="4127142"/>
            <a:ext cx="1507654" cy="6065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i="1" dirty="0">
                <a:solidFill>
                  <a:schemeClr val="tx1"/>
                </a:solidFill>
                <a:latin typeface="Times New Roman" panose="02020603050405020304" pitchFamily="18" charset="0"/>
                <a:cs typeface="Times New Roman" panose="02020603050405020304" pitchFamily="18" charset="0"/>
              </a:rPr>
              <a:t>Retail Wireless Service</a:t>
            </a:r>
          </a:p>
        </p:txBody>
      </p:sp>
      <p:sp>
        <p:nvSpPr>
          <p:cNvPr id="16" name="Rectangle 15">
            <a:extLst>
              <a:ext uri="{FF2B5EF4-FFF2-40B4-BE49-F238E27FC236}">
                <a16:creationId xmlns:a16="http://schemas.microsoft.com/office/drawing/2014/main" id="{A487FDA7-14D8-4CF1-A610-83F5F41235C4}"/>
              </a:ext>
            </a:extLst>
          </p:cNvPr>
          <p:cNvSpPr/>
          <p:nvPr/>
        </p:nvSpPr>
        <p:spPr>
          <a:xfrm>
            <a:off x="4256800" y="4971053"/>
            <a:ext cx="1358865" cy="715348"/>
          </a:xfrm>
          <a:prstGeom prst="rect">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dirty="0">
                <a:solidFill>
                  <a:schemeClr val="tx1"/>
                </a:solidFill>
                <a:latin typeface="Times New Roman" panose="02020603050405020304" pitchFamily="18" charset="0"/>
                <a:cs typeface="Times New Roman" panose="02020603050405020304" pitchFamily="18" charset="0"/>
              </a:rPr>
              <a:t>Prepaid Customers</a:t>
            </a:r>
          </a:p>
        </p:txBody>
      </p:sp>
      <p:sp>
        <p:nvSpPr>
          <p:cNvPr id="17" name="Rectangle 16">
            <a:extLst>
              <a:ext uri="{FF2B5EF4-FFF2-40B4-BE49-F238E27FC236}">
                <a16:creationId xmlns:a16="http://schemas.microsoft.com/office/drawing/2014/main" id="{686CE2DF-F93D-4CD6-BE44-86E0B4512D4D}"/>
              </a:ext>
            </a:extLst>
          </p:cNvPr>
          <p:cNvSpPr/>
          <p:nvPr/>
        </p:nvSpPr>
        <p:spPr>
          <a:xfrm>
            <a:off x="2687033" y="4698765"/>
            <a:ext cx="2447736" cy="23623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i="1" u="sng" dirty="0">
                <a:solidFill>
                  <a:schemeClr val="tx1"/>
                </a:solidFill>
                <a:latin typeface="Times New Roman" panose="02020603050405020304" pitchFamily="18" charset="0"/>
                <a:cs typeface="Times New Roman" panose="02020603050405020304" pitchFamily="18" charset="0"/>
              </a:rPr>
              <a:t>Retail Customers</a:t>
            </a:r>
          </a:p>
        </p:txBody>
      </p:sp>
      <p:cxnSp>
        <p:nvCxnSpPr>
          <p:cNvPr id="43" name="Straight Arrow Connector 42">
            <a:extLst>
              <a:ext uri="{FF2B5EF4-FFF2-40B4-BE49-F238E27FC236}">
                <a16:creationId xmlns:a16="http://schemas.microsoft.com/office/drawing/2014/main" id="{59A711CA-AE6D-4613-AB3D-BB6016A5E9C2}"/>
              </a:ext>
            </a:extLst>
          </p:cNvPr>
          <p:cNvCxnSpPr>
            <a:cxnSpLocks/>
          </p:cNvCxnSpPr>
          <p:nvPr/>
        </p:nvCxnSpPr>
        <p:spPr>
          <a:xfrm>
            <a:off x="2978248" y="4027455"/>
            <a:ext cx="519790" cy="54292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44" name="Straight Arrow Connector 43">
            <a:extLst>
              <a:ext uri="{FF2B5EF4-FFF2-40B4-BE49-F238E27FC236}">
                <a16:creationId xmlns:a16="http://schemas.microsoft.com/office/drawing/2014/main" id="{04C03A60-98D7-4B54-BCE7-B0D043ACCB34}"/>
              </a:ext>
            </a:extLst>
          </p:cNvPr>
          <p:cNvCxnSpPr>
            <a:cxnSpLocks/>
          </p:cNvCxnSpPr>
          <p:nvPr/>
        </p:nvCxnSpPr>
        <p:spPr>
          <a:xfrm flipH="1">
            <a:off x="4588481" y="4096684"/>
            <a:ext cx="241167" cy="495348"/>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46" name="Straight Arrow Connector 45">
            <a:extLst>
              <a:ext uri="{FF2B5EF4-FFF2-40B4-BE49-F238E27FC236}">
                <a16:creationId xmlns:a16="http://schemas.microsoft.com/office/drawing/2014/main" id="{9126B471-2881-414A-84CC-E5C16AB1899B}"/>
              </a:ext>
            </a:extLst>
          </p:cNvPr>
          <p:cNvCxnSpPr>
            <a:cxnSpLocks/>
          </p:cNvCxnSpPr>
          <p:nvPr/>
        </p:nvCxnSpPr>
        <p:spPr>
          <a:xfrm flipH="1">
            <a:off x="3967662" y="4027455"/>
            <a:ext cx="262421" cy="54292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49" name="Straight Arrow Connector 48">
            <a:extLst>
              <a:ext uri="{FF2B5EF4-FFF2-40B4-BE49-F238E27FC236}">
                <a16:creationId xmlns:a16="http://schemas.microsoft.com/office/drawing/2014/main" id="{6AE1589B-50BA-440D-8E10-82F5DC1E157B}"/>
              </a:ext>
            </a:extLst>
          </p:cNvPr>
          <p:cNvCxnSpPr>
            <a:cxnSpLocks/>
          </p:cNvCxnSpPr>
          <p:nvPr/>
        </p:nvCxnSpPr>
        <p:spPr>
          <a:xfrm flipH="1">
            <a:off x="5156371" y="4027455"/>
            <a:ext cx="869664" cy="683887"/>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55" name="Straight Arrow Connector 54">
            <a:extLst>
              <a:ext uri="{FF2B5EF4-FFF2-40B4-BE49-F238E27FC236}">
                <a16:creationId xmlns:a16="http://schemas.microsoft.com/office/drawing/2014/main" id="{19C32D10-D59B-4F9D-A8FB-02388B4CB0FC}"/>
              </a:ext>
            </a:extLst>
          </p:cNvPr>
          <p:cNvCxnSpPr>
            <a:cxnSpLocks/>
          </p:cNvCxnSpPr>
          <p:nvPr/>
        </p:nvCxnSpPr>
        <p:spPr>
          <a:xfrm flipH="1">
            <a:off x="5450466" y="4043965"/>
            <a:ext cx="1269870" cy="772919"/>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59" name="Rectangle 58">
            <a:extLst>
              <a:ext uri="{FF2B5EF4-FFF2-40B4-BE49-F238E27FC236}">
                <a16:creationId xmlns:a16="http://schemas.microsoft.com/office/drawing/2014/main" id="{4B9170A6-4BBC-43D1-86EB-50F5B9805FEC}"/>
              </a:ext>
            </a:extLst>
          </p:cNvPr>
          <p:cNvSpPr/>
          <p:nvPr/>
        </p:nvSpPr>
        <p:spPr>
          <a:xfrm>
            <a:off x="6637732" y="3337574"/>
            <a:ext cx="1018058" cy="542925"/>
          </a:xfrm>
          <a:prstGeom prst="rect">
            <a:avLst/>
          </a:prstGeom>
          <a:solidFill>
            <a:srgbClr val="FFC000"/>
          </a:solidFill>
          <a:ln w="28575">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chemeClr val="tx1"/>
                </a:solidFill>
                <a:latin typeface="Times New Roman" panose="02020603050405020304" pitchFamily="18" charset="0"/>
                <a:cs typeface="Times New Roman" panose="02020603050405020304" pitchFamily="18" charset="0"/>
              </a:rPr>
              <a:t>Comcast</a:t>
            </a:r>
          </a:p>
          <a:p>
            <a:pPr algn="ctr">
              <a:defRPr/>
            </a:pPr>
            <a:r>
              <a:rPr lang="en-US" sz="1600" b="1" dirty="0">
                <a:solidFill>
                  <a:schemeClr val="tx1"/>
                </a:solidFill>
                <a:latin typeface="Times New Roman" panose="02020603050405020304" pitchFamily="18" charset="0"/>
                <a:cs typeface="Times New Roman" panose="02020603050405020304" pitchFamily="18" charset="0"/>
              </a:rPr>
              <a:t>Etc. </a:t>
            </a:r>
          </a:p>
        </p:txBody>
      </p:sp>
      <p:cxnSp>
        <p:nvCxnSpPr>
          <p:cNvPr id="66" name="Straight Arrow Connector 65">
            <a:extLst>
              <a:ext uri="{FF2B5EF4-FFF2-40B4-BE49-F238E27FC236}">
                <a16:creationId xmlns:a16="http://schemas.microsoft.com/office/drawing/2014/main" id="{20C5A71E-859A-4798-854B-6911B03E99B9}"/>
              </a:ext>
            </a:extLst>
          </p:cNvPr>
          <p:cNvCxnSpPr>
            <a:cxnSpLocks/>
          </p:cNvCxnSpPr>
          <p:nvPr/>
        </p:nvCxnSpPr>
        <p:spPr>
          <a:xfrm flipH="1">
            <a:off x="6111746" y="3988405"/>
            <a:ext cx="1556040" cy="750093"/>
          </a:xfrm>
          <a:prstGeom prst="straightConnector1">
            <a:avLst/>
          </a:prstGeom>
          <a:ln w="28575">
            <a:solidFill>
              <a:srgbClr val="00B050"/>
            </a:solidFill>
            <a:tailEnd type="arrow"/>
          </a:ln>
        </p:spPr>
        <p:style>
          <a:lnRef idx="1">
            <a:schemeClr val="accent1"/>
          </a:lnRef>
          <a:fillRef idx="0">
            <a:schemeClr val="accent1"/>
          </a:fillRef>
          <a:effectRef idx="0">
            <a:schemeClr val="accent1"/>
          </a:effectRef>
          <a:fontRef idx="minor">
            <a:schemeClr val="tx1"/>
          </a:fontRef>
        </p:style>
      </p:cxnSp>
      <p:sp>
        <p:nvSpPr>
          <p:cNvPr id="68" name="Rectangle 67">
            <a:extLst>
              <a:ext uri="{FF2B5EF4-FFF2-40B4-BE49-F238E27FC236}">
                <a16:creationId xmlns:a16="http://schemas.microsoft.com/office/drawing/2014/main" id="{E7746981-81C1-4D5C-97D7-183609A1D318}"/>
              </a:ext>
            </a:extLst>
          </p:cNvPr>
          <p:cNvSpPr/>
          <p:nvPr/>
        </p:nvSpPr>
        <p:spPr>
          <a:xfrm>
            <a:off x="7057984" y="2856775"/>
            <a:ext cx="1415074" cy="34344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b="1" i="1" dirty="0">
                <a:solidFill>
                  <a:schemeClr val="tx1"/>
                </a:solidFill>
                <a:latin typeface="Times New Roman" panose="02020603050405020304" pitchFamily="18" charset="0"/>
                <a:cs typeface="Times New Roman" panose="02020603050405020304" pitchFamily="18" charset="0"/>
              </a:rPr>
              <a:t>Potentia</a:t>
            </a:r>
            <a:r>
              <a:rPr lang="en-US" b="1" i="1" u="sng" dirty="0">
                <a:solidFill>
                  <a:schemeClr val="tx1"/>
                </a:solidFill>
                <a:latin typeface="Times New Roman" panose="02020603050405020304" pitchFamily="18" charset="0"/>
                <a:cs typeface="Times New Roman" panose="02020603050405020304" pitchFamily="18" charset="0"/>
              </a:rPr>
              <a:t>l Entrants</a:t>
            </a:r>
          </a:p>
        </p:txBody>
      </p:sp>
    </p:spTree>
    <p:extLst>
      <p:ext uri="{BB962C8B-B14F-4D97-AF65-F5344CB8AC3E}">
        <p14:creationId xmlns:p14="http://schemas.microsoft.com/office/powerpoint/2010/main" val="1440836407"/>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23A48C-F99E-4F98-B9A6-93066ED9ADE0}"/>
              </a:ext>
            </a:extLst>
          </p:cNvPr>
          <p:cNvSpPr>
            <a:spLocks noGrp="1"/>
          </p:cNvSpPr>
          <p:nvPr>
            <p:ph type="title"/>
          </p:nvPr>
        </p:nvSpPr>
        <p:spPr>
          <a:xfrm>
            <a:off x="838200" y="346075"/>
            <a:ext cx="10515600" cy="1325563"/>
          </a:xfrm>
        </p:spPr>
        <p:txBody>
          <a:bodyPr/>
          <a:lstStyle/>
          <a:p>
            <a:r>
              <a:rPr lang="en-US" dirty="0"/>
              <a:t>Exclusionary Effects and Competitor Standing</a:t>
            </a:r>
          </a:p>
        </p:txBody>
      </p:sp>
      <p:sp>
        <p:nvSpPr>
          <p:cNvPr id="3" name="Content Placeholder 2">
            <a:extLst>
              <a:ext uri="{FF2B5EF4-FFF2-40B4-BE49-F238E27FC236}">
                <a16:creationId xmlns:a16="http://schemas.microsoft.com/office/drawing/2014/main" id="{A6221E43-B8B8-422E-A38D-0D6551B2F2A4}"/>
              </a:ext>
            </a:extLst>
          </p:cNvPr>
          <p:cNvSpPr>
            <a:spLocks noGrp="1"/>
          </p:cNvSpPr>
          <p:nvPr>
            <p:ph idx="1"/>
          </p:nvPr>
        </p:nvSpPr>
        <p:spPr>
          <a:xfrm>
            <a:off x="838200" y="1483360"/>
            <a:ext cx="10276840" cy="5238115"/>
          </a:xfrm>
        </p:spPr>
        <p:txBody>
          <a:bodyPr>
            <a:normAutofit/>
          </a:bodyPr>
          <a:lstStyle/>
          <a:p>
            <a:r>
              <a:rPr lang="en-US" sz="2400" i="1" dirty="0"/>
              <a:t>Brunswick v Pueblo Bowl-O-Mat (1977) </a:t>
            </a:r>
            <a:r>
              <a:rPr lang="en-US" sz="2400" dirty="0"/>
              <a:t>merger case </a:t>
            </a:r>
            <a:r>
              <a:rPr lang="en-US" sz="1800" i="1" dirty="0">
                <a:solidFill>
                  <a:srgbClr val="00B0F0"/>
                </a:solidFill>
              </a:rPr>
              <a:t>(pp. 51-54 (not assigned))</a:t>
            </a:r>
            <a:endParaRPr lang="en-US" sz="2400" i="1" dirty="0">
              <a:solidFill>
                <a:srgbClr val="00B0F0"/>
              </a:solidFill>
            </a:endParaRPr>
          </a:p>
          <a:p>
            <a:pPr lvl="1"/>
            <a:r>
              <a:rPr lang="en-US" sz="2000" dirty="0"/>
              <a:t>Rival bowling alley attempted to block acquisition of flailing competitor by Brunswick</a:t>
            </a:r>
          </a:p>
          <a:p>
            <a:pPr lvl="1"/>
            <a:r>
              <a:rPr lang="en-US" sz="2000" dirty="0"/>
              <a:t>Rival argued that the entry by Brunswick would harm it by lowering prices.</a:t>
            </a:r>
          </a:p>
          <a:p>
            <a:pPr lvl="1"/>
            <a:r>
              <a:rPr lang="en-US" sz="2000" dirty="0"/>
              <a:t>Court rejected rival’s standing to sue</a:t>
            </a:r>
            <a:endParaRPr lang="en-US" sz="2000" dirty="0">
              <a:sym typeface="Wingdings" panose="05000000000000000000" pitchFamily="2" charset="2"/>
            </a:endParaRPr>
          </a:p>
          <a:p>
            <a:pPr lvl="1"/>
            <a:r>
              <a:rPr lang="en-US" sz="2000" i="1" dirty="0">
                <a:solidFill>
                  <a:srgbClr val="C00000"/>
                </a:solidFill>
                <a:sym typeface="Wingdings" panose="05000000000000000000" pitchFamily="2" charset="2"/>
              </a:rPr>
              <a:t>Why?  </a:t>
            </a:r>
            <a:r>
              <a:rPr lang="en-US" sz="2000" dirty="0">
                <a:solidFill>
                  <a:srgbClr val="C00000"/>
                </a:solidFill>
                <a:sym typeface="Wingdings" panose="05000000000000000000" pitchFamily="2" charset="2"/>
              </a:rPr>
              <a:t>PBOM did not suffer “antitrust injury” because this competitor is complaining about a merger effect that </a:t>
            </a:r>
            <a:r>
              <a:rPr lang="en-US" sz="2000" i="1" dirty="0">
                <a:solidFill>
                  <a:srgbClr val="C00000"/>
                </a:solidFill>
                <a:sym typeface="Wingdings" panose="05000000000000000000" pitchFamily="2" charset="2"/>
              </a:rPr>
              <a:t>benefit </a:t>
            </a:r>
            <a:r>
              <a:rPr lang="en-US" sz="2000" dirty="0">
                <a:solidFill>
                  <a:srgbClr val="C00000"/>
                </a:solidFill>
                <a:sym typeface="Wingdings" panose="05000000000000000000" pitchFamily="2" charset="2"/>
              </a:rPr>
              <a:t>consumers  </a:t>
            </a:r>
            <a:br>
              <a:rPr lang="en-US" sz="2000" dirty="0">
                <a:solidFill>
                  <a:srgbClr val="C00000"/>
                </a:solidFill>
                <a:sym typeface="Wingdings" panose="05000000000000000000" pitchFamily="2" charset="2"/>
              </a:rPr>
            </a:br>
            <a:endParaRPr lang="en-US" sz="2000" dirty="0">
              <a:solidFill>
                <a:srgbClr val="C00000"/>
              </a:solidFill>
              <a:sym typeface="Wingdings" panose="05000000000000000000" pitchFamily="2" charset="2"/>
            </a:endParaRPr>
          </a:p>
          <a:p>
            <a:r>
              <a:rPr lang="en-US" sz="2000" dirty="0"/>
              <a:t>Recall HCA (Posner), Fact that “complaint to FTC Came from a Competitor” is the “most telling argument” for the defense</a:t>
            </a:r>
          </a:p>
          <a:p>
            <a:pPr lvl="1"/>
            <a:r>
              <a:rPr lang="en-US" sz="2000" i="1" dirty="0"/>
              <a:t>Why? </a:t>
            </a:r>
            <a:r>
              <a:rPr lang="en-US" sz="2000" dirty="0"/>
              <a:t>Competitor would benefit from collusion leading to higher price.  So competitors must really have been concerned that prices would fall!</a:t>
            </a:r>
            <a:br>
              <a:rPr lang="en-US" sz="2000" dirty="0"/>
            </a:br>
            <a:endParaRPr lang="en-US" sz="2000" dirty="0"/>
          </a:p>
          <a:p>
            <a:r>
              <a:rPr lang="en-US" sz="2400" dirty="0">
                <a:sym typeface="Wingdings" panose="05000000000000000000" pitchFamily="2" charset="2"/>
              </a:rPr>
              <a:t>But, competitors can have standing when their complaints involve </a:t>
            </a:r>
            <a:r>
              <a:rPr lang="en-US" sz="2400" i="1" dirty="0">
                <a:sym typeface="Wingdings" panose="05000000000000000000" pitchFamily="2" charset="2"/>
              </a:rPr>
              <a:t>“exclusionary” effects</a:t>
            </a:r>
          </a:p>
          <a:p>
            <a:pPr lvl="1"/>
            <a:r>
              <a:rPr lang="en-US" sz="2000" dirty="0"/>
              <a:t>Recall Posner overlooked exclusionary effects in HCA </a:t>
            </a:r>
          </a:p>
          <a:p>
            <a:endParaRPr lang="en-US" sz="2000" dirty="0"/>
          </a:p>
        </p:txBody>
      </p:sp>
      <p:sp>
        <p:nvSpPr>
          <p:cNvPr id="4" name="Slide Number Placeholder 3">
            <a:extLst>
              <a:ext uri="{FF2B5EF4-FFF2-40B4-BE49-F238E27FC236}">
                <a16:creationId xmlns:a16="http://schemas.microsoft.com/office/drawing/2014/main" id="{29DEF74F-EDD8-41B0-ABFB-5901CF552F99}"/>
              </a:ext>
            </a:extLst>
          </p:cNvPr>
          <p:cNvSpPr>
            <a:spLocks noGrp="1"/>
          </p:cNvSpPr>
          <p:nvPr>
            <p:ph type="sldNum" sz="quarter" idx="12"/>
          </p:nvPr>
        </p:nvSpPr>
        <p:spPr/>
        <p:txBody>
          <a:bodyPr/>
          <a:lstStyle/>
          <a:p>
            <a:fld id="{A3FA0A93-60EE-4E9D-852F-604094E61050}" type="slidenum">
              <a:rPr lang="en-US" smtClean="0"/>
              <a:t>34</a:t>
            </a:fld>
            <a:endParaRPr lang="en-US"/>
          </a:p>
        </p:txBody>
      </p:sp>
    </p:spTree>
    <p:extLst>
      <p:ext uri="{BB962C8B-B14F-4D97-AF65-F5344CB8AC3E}">
        <p14:creationId xmlns:p14="http://schemas.microsoft.com/office/powerpoint/2010/main" val="1265145010"/>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D0F3F9E-A32B-4CB1-AE26-4BD7F0DC4983}"/>
              </a:ext>
            </a:extLst>
          </p:cNvPr>
          <p:cNvSpPr>
            <a:spLocks noGrp="1"/>
          </p:cNvSpPr>
          <p:nvPr>
            <p:ph type="title"/>
          </p:nvPr>
        </p:nvSpPr>
        <p:spPr/>
        <p:txBody>
          <a:bodyPr/>
          <a:lstStyle/>
          <a:p>
            <a:pPr algn="ctr"/>
            <a:r>
              <a:rPr lang="en-US" dirty="0"/>
              <a:t>Looking Ahead to Topic 14: </a:t>
            </a:r>
            <a:br>
              <a:rPr lang="en-US" dirty="0"/>
            </a:br>
            <a:r>
              <a:rPr lang="en-US" dirty="0"/>
              <a:t>Ease of Entry and Supply Side Analysis</a:t>
            </a:r>
          </a:p>
        </p:txBody>
      </p:sp>
      <p:sp>
        <p:nvSpPr>
          <p:cNvPr id="3" name="Text Placeholder 2">
            <a:extLst>
              <a:ext uri="{FF2B5EF4-FFF2-40B4-BE49-F238E27FC236}">
                <a16:creationId xmlns:a16="http://schemas.microsoft.com/office/drawing/2014/main" id="{9F8D5369-4FEE-42D1-919E-9014FB6A5DB7}"/>
              </a:ext>
            </a:extLst>
          </p:cNvPr>
          <p:cNvSpPr>
            <a:spLocks noGrp="1"/>
          </p:cNvSpPr>
          <p:nvPr>
            <p:ph type="body" idx="1"/>
          </p:nvPr>
        </p:nvSpPr>
        <p:spPr/>
        <p:txBody>
          <a:bodyPr/>
          <a:lstStyle/>
          <a:p>
            <a:r>
              <a:rPr lang="en-US" dirty="0"/>
              <a:t> </a:t>
            </a:r>
          </a:p>
        </p:txBody>
      </p:sp>
      <p:sp>
        <p:nvSpPr>
          <p:cNvPr id="4" name="Slide Number Placeholder 3">
            <a:extLst>
              <a:ext uri="{FF2B5EF4-FFF2-40B4-BE49-F238E27FC236}">
                <a16:creationId xmlns:a16="http://schemas.microsoft.com/office/drawing/2014/main" id="{2111BA71-0E7E-4FC2-8B8A-C1720749D5E2}"/>
              </a:ext>
            </a:extLst>
          </p:cNvPr>
          <p:cNvSpPr>
            <a:spLocks noGrp="1"/>
          </p:cNvSpPr>
          <p:nvPr>
            <p:ph type="sldNum" sz="quarter" idx="12"/>
          </p:nvPr>
        </p:nvSpPr>
        <p:spPr/>
        <p:txBody>
          <a:bodyPr/>
          <a:lstStyle/>
          <a:p>
            <a:fld id="{A3FA0A93-60EE-4E9D-852F-604094E61050}" type="slidenum">
              <a:rPr lang="en-US" smtClean="0"/>
              <a:t>35</a:t>
            </a:fld>
            <a:endParaRPr lang="en-US"/>
          </a:p>
        </p:txBody>
      </p:sp>
    </p:spTree>
    <p:extLst>
      <p:ext uri="{BB962C8B-B14F-4D97-AF65-F5344CB8AC3E}">
        <p14:creationId xmlns:p14="http://schemas.microsoft.com/office/powerpoint/2010/main" val="14411860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247650" y="369458"/>
            <a:ext cx="10612028" cy="746125"/>
          </a:xfrm>
        </p:spPr>
        <p:txBody>
          <a:bodyPr>
            <a:normAutofit fontScale="90000"/>
          </a:bodyPr>
          <a:lstStyle/>
          <a:p>
            <a:r>
              <a:rPr lang="en-US" dirty="0"/>
              <a:t>Coordinated Effects Analysis Flows From Cartelization Analysis</a:t>
            </a:r>
          </a:p>
        </p:txBody>
      </p:sp>
      <p:sp>
        <p:nvSpPr>
          <p:cNvPr id="5" name="Content Placeholder 4"/>
          <p:cNvSpPr>
            <a:spLocks noGrp="1"/>
          </p:cNvSpPr>
          <p:nvPr>
            <p:ph idx="1"/>
          </p:nvPr>
        </p:nvSpPr>
        <p:spPr>
          <a:xfrm>
            <a:off x="362500" y="1574276"/>
            <a:ext cx="7019376" cy="4426474"/>
          </a:xfrm>
        </p:spPr>
        <p:txBody>
          <a:bodyPr>
            <a:normAutofit lnSpcReduction="10000"/>
          </a:bodyPr>
          <a:lstStyle/>
          <a:p>
            <a:r>
              <a:rPr lang="en-US" sz="2400" dirty="0"/>
              <a:t> Analysis of coordinated effects and “solving cartel problems” in Section 1 analysis are linked</a:t>
            </a:r>
          </a:p>
          <a:p>
            <a:r>
              <a:rPr lang="en-US" sz="2400" b="1" i="1" dirty="0">
                <a:solidFill>
                  <a:srgbClr val="C00000"/>
                </a:solidFill>
              </a:rPr>
              <a:t>But </a:t>
            </a:r>
            <a:r>
              <a:rPr lang="en-US" sz="2400" dirty="0"/>
              <a:t>- Section 7 allows agencies to prevent a merger that will help make a market </a:t>
            </a:r>
            <a:r>
              <a:rPr lang="en-US" sz="2400" b="1" i="1" dirty="0"/>
              <a:t>more conducive </a:t>
            </a:r>
            <a:r>
              <a:rPr lang="en-US" sz="2400" dirty="0"/>
              <a:t>to solving its cartel problems</a:t>
            </a:r>
          </a:p>
          <a:p>
            <a:pPr lvl="1"/>
            <a:r>
              <a:rPr lang="en-US" sz="2000" b="1" i="1" dirty="0">
                <a:solidFill>
                  <a:srgbClr val="C00000"/>
                </a:solidFill>
              </a:rPr>
              <a:t>Mergers violate Section 7 if they will facilitate conscious parallelism, even though there is not a likely §1 collusion offense</a:t>
            </a:r>
          </a:p>
          <a:p>
            <a:pPr lvl="1"/>
            <a:r>
              <a:rPr lang="en-US" sz="2000" dirty="0"/>
              <a:t>Note similarity of analysis in </a:t>
            </a:r>
            <a:r>
              <a:rPr lang="en-US" sz="2000" i="1" dirty="0"/>
              <a:t>Hospital Corp.</a:t>
            </a:r>
            <a:r>
              <a:rPr lang="en-US" sz="2000" dirty="0"/>
              <a:t> &amp; </a:t>
            </a:r>
            <a:r>
              <a:rPr lang="en-US" sz="2000" i="1" dirty="0"/>
              <a:t>H&amp;R Block </a:t>
            </a:r>
            <a:r>
              <a:rPr lang="en-US" sz="2000" dirty="0"/>
              <a:t>with list of Facilitating and Frustrating Factors in Casebook Figure 3-1</a:t>
            </a:r>
          </a:p>
          <a:p>
            <a:r>
              <a:rPr lang="en-US" sz="2400" dirty="0"/>
              <a:t>Goal of merger analysis: Predict future incentives and ability of </a:t>
            </a:r>
            <a:r>
              <a:rPr lang="en-US" sz="2400" b="1" i="1" dirty="0"/>
              <a:t>a group of firms </a:t>
            </a:r>
            <a:r>
              <a:rPr lang="en-US" sz="2400" dirty="0"/>
              <a:t>to coordinate post-merger, not just elimination of head-to-head competition  </a:t>
            </a:r>
          </a:p>
        </p:txBody>
      </p:sp>
      <p:sp>
        <p:nvSpPr>
          <p:cNvPr id="3" name="Slide Number Placeholder 2"/>
          <p:cNvSpPr>
            <a:spLocks noGrp="1"/>
          </p:cNvSpPr>
          <p:nvPr>
            <p:ph type="sldNum" sz="quarter" idx="12"/>
          </p:nvPr>
        </p:nvSpPr>
        <p:spPr/>
        <p:txBody>
          <a:bodyPr/>
          <a:lstStyle/>
          <a:p>
            <a:pPr>
              <a:defRPr/>
            </a:pPr>
            <a:fld id="{5DB1A829-65F2-4106-9B8E-BCFD85D18F0F}" type="slidenum">
              <a:rPr lang="en-US" smtClean="0"/>
              <a:pPr>
                <a:defRPr/>
              </a:pPr>
              <a:t>4</a:t>
            </a:fld>
            <a:endParaRPr lang="en-US"/>
          </a:p>
        </p:txBody>
      </p:sp>
      <p:sp>
        <p:nvSpPr>
          <p:cNvPr id="6" name="TextBox 5">
            <a:extLst>
              <a:ext uri="{FF2B5EF4-FFF2-40B4-BE49-F238E27FC236}">
                <a16:creationId xmlns:a16="http://schemas.microsoft.com/office/drawing/2014/main" id="{F461F274-602C-4E85-A261-9A372146ACDD}"/>
              </a:ext>
            </a:extLst>
          </p:cNvPr>
          <p:cNvSpPr txBox="1"/>
          <p:nvPr/>
        </p:nvSpPr>
        <p:spPr>
          <a:xfrm>
            <a:off x="8321040" y="3300586"/>
            <a:ext cx="3713364" cy="1754326"/>
          </a:xfrm>
          <a:prstGeom prst="rect">
            <a:avLst/>
          </a:prstGeom>
          <a:noFill/>
          <a:ln w="38100">
            <a:solidFill>
              <a:srgbClr val="0070C0"/>
            </a:solidFill>
          </a:ln>
        </p:spPr>
        <p:txBody>
          <a:bodyPr wrap="square" rtlCol="0">
            <a:spAutoFit/>
          </a:bodyPr>
          <a:lstStyle/>
          <a:p>
            <a:r>
              <a:rPr lang="en-US" b="1" i="1" dirty="0">
                <a:solidFill>
                  <a:srgbClr val="0070C0"/>
                </a:solidFill>
              </a:rPr>
              <a:t>Conceptually – You might think of a merger as a “facilitating practice”: i.e., a horizontal agreement that facilitates recognition of interdependence and conscious parallelism.</a:t>
            </a:r>
          </a:p>
        </p:txBody>
      </p:sp>
      <p:cxnSp>
        <p:nvCxnSpPr>
          <p:cNvPr id="7" name="Straight Arrow Connector 6">
            <a:extLst>
              <a:ext uri="{FF2B5EF4-FFF2-40B4-BE49-F238E27FC236}">
                <a16:creationId xmlns:a16="http://schemas.microsoft.com/office/drawing/2014/main" id="{758AD961-C999-4845-9F4D-B1AEDA0320C2}"/>
              </a:ext>
            </a:extLst>
          </p:cNvPr>
          <p:cNvCxnSpPr>
            <a:cxnSpLocks/>
          </p:cNvCxnSpPr>
          <p:nvPr/>
        </p:nvCxnSpPr>
        <p:spPr>
          <a:xfrm flipH="1" flipV="1">
            <a:off x="7381876" y="3662319"/>
            <a:ext cx="714374" cy="125194"/>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9161544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F4D258-E096-4A11-88F8-7068662C2A00}"/>
              </a:ext>
            </a:extLst>
          </p:cNvPr>
          <p:cNvSpPr>
            <a:spLocks noGrp="1"/>
          </p:cNvSpPr>
          <p:nvPr>
            <p:ph type="title"/>
          </p:nvPr>
        </p:nvSpPr>
        <p:spPr>
          <a:xfrm>
            <a:off x="838200" y="294005"/>
            <a:ext cx="10515600" cy="1325563"/>
          </a:xfrm>
        </p:spPr>
        <p:txBody>
          <a:bodyPr>
            <a:normAutofit/>
          </a:bodyPr>
          <a:lstStyle/>
          <a:p>
            <a:r>
              <a:rPr lang="en-US" sz="3200" b="1" dirty="0">
                <a:solidFill>
                  <a:srgbClr val="C00000"/>
                </a:solidFill>
              </a:rPr>
              <a:t>RECALL: </a:t>
            </a:r>
            <a:r>
              <a:rPr lang="en-US" sz="3200" dirty="0"/>
              <a:t>Coordination More Likely to Succeed For Certain Market Conditions (“Structural” Factors)</a:t>
            </a:r>
          </a:p>
        </p:txBody>
      </p:sp>
      <p:sp>
        <p:nvSpPr>
          <p:cNvPr id="3" name="Content Placeholder 2">
            <a:extLst>
              <a:ext uri="{FF2B5EF4-FFF2-40B4-BE49-F238E27FC236}">
                <a16:creationId xmlns:a16="http://schemas.microsoft.com/office/drawing/2014/main" id="{5ADC8299-5CC8-4CCF-B160-9530F7DB46C0}"/>
              </a:ext>
            </a:extLst>
          </p:cNvPr>
          <p:cNvSpPr>
            <a:spLocks noGrp="1"/>
          </p:cNvSpPr>
          <p:nvPr>
            <p:ph sz="half" idx="1"/>
          </p:nvPr>
        </p:nvSpPr>
        <p:spPr>
          <a:xfrm>
            <a:off x="838200" y="1825625"/>
            <a:ext cx="5181600" cy="4667250"/>
          </a:xfrm>
          <a:ln>
            <a:solidFill>
              <a:schemeClr val="tx1">
                <a:lumMod val="85000"/>
                <a:lumOff val="15000"/>
              </a:schemeClr>
            </a:solidFill>
          </a:ln>
        </p:spPr>
        <p:txBody>
          <a:bodyPr>
            <a:normAutofit lnSpcReduction="10000"/>
          </a:bodyPr>
          <a:lstStyle/>
          <a:p>
            <a:pPr marL="0" indent="0">
              <a:buNone/>
            </a:pPr>
            <a:r>
              <a:rPr lang="en-US" sz="3000" u="sng" dirty="0"/>
              <a:t>Standard oligopoly checklist</a:t>
            </a:r>
          </a:p>
          <a:p>
            <a:pPr lvl="1"/>
            <a:r>
              <a:rPr lang="en-US" sz="2200" dirty="0"/>
              <a:t>Few firms</a:t>
            </a:r>
          </a:p>
          <a:p>
            <a:pPr lvl="1"/>
            <a:r>
              <a:rPr lang="en-US" sz="2200" dirty="0"/>
              <a:t>Product homogeneity</a:t>
            </a:r>
          </a:p>
          <a:p>
            <a:pPr lvl="1"/>
            <a:r>
              <a:rPr lang="en-US" sz="2200" dirty="0"/>
              <a:t>Simple products</a:t>
            </a:r>
          </a:p>
          <a:p>
            <a:pPr lvl="1"/>
            <a:r>
              <a:rPr lang="en-US" sz="2200" dirty="0"/>
              <a:t>Transparent prices </a:t>
            </a:r>
          </a:p>
          <a:p>
            <a:pPr lvl="1"/>
            <a:r>
              <a:rPr lang="en-US" sz="2200" dirty="0"/>
              <a:t>Open (public) transactions</a:t>
            </a:r>
          </a:p>
          <a:p>
            <a:pPr lvl="1"/>
            <a:r>
              <a:rPr lang="en-US" sz="2200" dirty="0"/>
              <a:t>Small transactions </a:t>
            </a:r>
          </a:p>
          <a:p>
            <a:pPr lvl="1"/>
            <a:r>
              <a:rPr lang="en-US" sz="2200" dirty="0"/>
              <a:t>Small buyers</a:t>
            </a:r>
          </a:p>
          <a:p>
            <a:pPr lvl="1"/>
            <a:r>
              <a:rPr lang="en-US" sz="2200" dirty="0"/>
              <a:t>Inelastic market demand</a:t>
            </a:r>
          </a:p>
          <a:p>
            <a:pPr lvl="1"/>
            <a:r>
              <a:rPr lang="en-US" sz="2200" dirty="0"/>
              <a:t>Barriers to entry</a:t>
            </a:r>
          </a:p>
          <a:p>
            <a:pPr lvl="1"/>
            <a:r>
              <a:rPr lang="en-US" sz="2200" dirty="0"/>
              <a:t>Stable demand</a:t>
            </a:r>
          </a:p>
        </p:txBody>
      </p:sp>
      <p:sp>
        <p:nvSpPr>
          <p:cNvPr id="4" name="Content Placeholder 3">
            <a:extLst>
              <a:ext uri="{FF2B5EF4-FFF2-40B4-BE49-F238E27FC236}">
                <a16:creationId xmlns:a16="http://schemas.microsoft.com/office/drawing/2014/main" id="{D7DE0906-A0F1-4174-B810-351BFCB399F9}"/>
              </a:ext>
            </a:extLst>
          </p:cNvPr>
          <p:cNvSpPr>
            <a:spLocks noGrp="1"/>
          </p:cNvSpPr>
          <p:nvPr>
            <p:ph sz="half" idx="2"/>
          </p:nvPr>
        </p:nvSpPr>
        <p:spPr>
          <a:xfrm>
            <a:off x="6096000" y="1825625"/>
            <a:ext cx="5181600" cy="4667250"/>
          </a:xfrm>
          <a:ln>
            <a:solidFill>
              <a:schemeClr val="tx1">
                <a:lumMod val="85000"/>
                <a:lumOff val="15000"/>
              </a:schemeClr>
            </a:solidFill>
          </a:ln>
        </p:spPr>
        <p:txBody>
          <a:bodyPr>
            <a:normAutofit lnSpcReduction="10000"/>
          </a:bodyPr>
          <a:lstStyle/>
          <a:p>
            <a:pPr marL="0" indent="0">
              <a:buNone/>
            </a:pPr>
            <a:r>
              <a:rPr lang="en-US" sz="3000" dirty="0"/>
              <a:t>              </a:t>
            </a:r>
            <a:r>
              <a:rPr lang="en-US" sz="3000" u="sng" dirty="0"/>
              <a:t>Commentary</a:t>
            </a:r>
          </a:p>
          <a:p>
            <a:pPr lvl="1"/>
            <a:r>
              <a:rPr lang="en-US" sz="2200" dirty="0"/>
              <a:t>Excess capacity is a mixed bag – greater incentive to cheat; greater ability to punish (recall ADM threat in Lysine)</a:t>
            </a:r>
          </a:p>
          <a:p>
            <a:pPr lvl="1"/>
            <a:r>
              <a:rPr lang="en-US" sz="2200" dirty="0"/>
              <a:t>Previous history of attempted collusion also suggests incentives to try again </a:t>
            </a:r>
          </a:p>
          <a:p>
            <a:pPr lvl="1"/>
            <a:r>
              <a:rPr lang="en-US" sz="2200" dirty="0"/>
              <a:t>If multiple market interaction, punishment can occur in a separate market</a:t>
            </a:r>
          </a:p>
          <a:p>
            <a:pPr lvl="1"/>
            <a:r>
              <a:rPr lang="en-US" sz="2200" dirty="0"/>
              <a:t>Numerous cartels have succeeded over long periods even with a large number of firms (e.g., vitamins)</a:t>
            </a:r>
            <a:br>
              <a:rPr lang="en-US" sz="1800" dirty="0"/>
            </a:br>
            <a:endParaRPr lang="en-US" sz="1800" dirty="0"/>
          </a:p>
          <a:p>
            <a:pPr marL="0" indent="0">
              <a:buNone/>
            </a:pPr>
            <a:endParaRPr lang="en-US" sz="2400" dirty="0"/>
          </a:p>
          <a:p>
            <a:pPr marL="0" indent="0">
              <a:buNone/>
            </a:pPr>
            <a:endParaRPr lang="en-US" dirty="0"/>
          </a:p>
        </p:txBody>
      </p:sp>
      <p:sp>
        <p:nvSpPr>
          <p:cNvPr id="5" name="Slide Number Placeholder 4"/>
          <p:cNvSpPr>
            <a:spLocks noGrp="1"/>
          </p:cNvSpPr>
          <p:nvPr>
            <p:ph type="sldNum" sz="quarter" idx="12"/>
          </p:nvPr>
        </p:nvSpPr>
        <p:spPr/>
        <p:txBody>
          <a:bodyPr/>
          <a:lstStyle/>
          <a:p>
            <a:fld id="{A3FA0A93-60EE-4E9D-852F-604094E61050}" type="slidenum">
              <a:rPr lang="en-US" smtClean="0"/>
              <a:t>5</a:t>
            </a:fld>
            <a:endParaRPr lang="en-US"/>
          </a:p>
        </p:txBody>
      </p:sp>
    </p:spTree>
    <p:extLst>
      <p:ext uri="{BB962C8B-B14F-4D97-AF65-F5344CB8AC3E}">
        <p14:creationId xmlns:p14="http://schemas.microsoft.com/office/powerpoint/2010/main" val="113725515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B353226-4A4A-42E2-B7FC-F4D650B31C37}"/>
              </a:ext>
            </a:extLst>
          </p:cNvPr>
          <p:cNvSpPr>
            <a:spLocks noGrp="1"/>
          </p:cNvSpPr>
          <p:nvPr>
            <p:ph type="title"/>
          </p:nvPr>
        </p:nvSpPr>
        <p:spPr/>
        <p:txBody>
          <a:bodyPr>
            <a:normAutofit/>
          </a:bodyPr>
          <a:lstStyle/>
          <a:p>
            <a:r>
              <a:rPr lang="en-US" dirty="0"/>
              <a:t>But Note These Lessons from Price Fixing Cases</a:t>
            </a:r>
          </a:p>
        </p:txBody>
      </p:sp>
      <p:sp>
        <p:nvSpPr>
          <p:cNvPr id="3" name="Content Placeholder 2">
            <a:extLst>
              <a:ext uri="{FF2B5EF4-FFF2-40B4-BE49-F238E27FC236}">
                <a16:creationId xmlns:a16="http://schemas.microsoft.com/office/drawing/2014/main" id="{62268ECE-CC88-4366-BCBE-566000696016}"/>
              </a:ext>
            </a:extLst>
          </p:cNvPr>
          <p:cNvSpPr>
            <a:spLocks noGrp="1"/>
          </p:cNvSpPr>
          <p:nvPr>
            <p:ph idx="1"/>
          </p:nvPr>
        </p:nvSpPr>
        <p:spPr>
          <a:xfrm>
            <a:off x="838200" y="1825625"/>
            <a:ext cx="10515600" cy="4895850"/>
          </a:xfrm>
        </p:spPr>
        <p:txBody>
          <a:bodyPr>
            <a:normAutofit fontScale="92500" lnSpcReduction="10000"/>
          </a:bodyPr>
          <a:lstStyle/>
          <a:p>
            <a:pPr lvl="0"/>
            <a:r>
              <a:rPr lang="en-US" sz="2000" dirty="0"/>
              <a:t>Many cartels are durable</a:t>
            </a:r>
          </a:p>
          <a:p>
            <a:pPr lvl="0"/>
            <a:r>
              <a:rPr lang="en-US" sz="2000" dirty="0"/>
              <a:t>Even large public companies sometimes collude </a:t>
            </a:r>
          </a:p>
          <a:p>
            <a:pPr lvl="0"/>
            <a:r>
              <a:rPr lang="en-US" sz="2000" dirty="0"/>
              <a:t>Recidivism exists, even by large firms</a:t>
            </a:r>
          </a:p>
          <a:p>
            <a:pPr lvl="0"/>
            <a:r>
              <a:rPr lang="en-US" sz="2000" dirty="0"/>
              <a:t>Cartels often have a larger number of firms</a:t>
            </a:r>
          </a:p>
          <a:p>
            <a:pPr lvl="0"/>
            <a:r>
              <a:rPr lang="en-US" sz="2000" dirty="0"/>
              <a:t>Homogeneous products are not essential to success</a:t>
            </a:r>
          </a:p>
          <a:p>
            <a:pPr lvl="0"/>
            <a:r>
              <a:rPr lang="en-US" sz="2000" dirty="0"/>
              <a:t>Barriers to entry are not essential to success</a:t>
            </a:r>
          </a:p>
          <a:p>
            <a:pPr lvl="0"/>
            <a:r>
              <a:rPr lang="en-US" sz="2000" dirty="0"/>
              <a:t>But, HHI level matters</a:t>
            </a:r>
          </a:p>
          <a:p>
            <a:pPr lvl="0"/>
            <a:r>
              <a:rPr lang="en-US" sz="2000" dirty="0"/>
              <a:t>Cartels have multiple tools to maintain stability (including exclusionary conduct to punish cheaters or deter entry)</a:t>
            </a:r>
          </a:p>
          <a:p>
            <a:pPr lvl="0"/>
            <a:r>
              <a:rPr lang="en-US" sz="2000" dirty="0"/>
              <a:t>Trade association detailed information exchanges can be key</a:t>
            </a:r>
          </a:p>
          <a:p>
            <a:pPr lvl="0"/>
            <a:r>
              <a:rPr lang="en-US" sz="2000" dirty="0"/>
              <a:t>Excess capacity sometimes deters cheating, not encourages it</a:t>
            </a:r>
          </a:p>
          <a:p>
            <a:pPr lvl="0"/>
            <a:r>
              <a:rPr lang="en-US" sz="2000" dirty="0"/>
              <a:t>Buyer power/buyer counterstrategies are overrated as methods to encourage cheating</a:t>
            </a:r>
          </a:p>
          <a:p>
            <a:pPr lvl="0"/>
            <a:endParaRPr lang="en-US" sz="2000" dirty="0"/>
          </a:p>
          <a:p>
            <a:pPr marL="0" lvl="0" indent="0">
              <a:buNone/>
            </a:pPr>
            <a:r>
              <a:rPr lang="en-US" sz="2000" i="1" dirty="0"/>
              <a:t>Source: </a:t>
            </a:r>
            <a:r>
              <a:rPr lang="en-US" sz="2000" i="1" dirty="0" err="1"/>
              <a:t>Kolasky</a:t>
            </a:r>
            <a:r>
              <a:rPr lang="en-US" sz="2000" i="1" dirty="0"/>
              <a:t> Speech (Casebook Sidebar 5.5, p. 815)</a:t>
            </a:r>
            <a:endParaRPr lang="en-US" sz="2000" dirty="0"/>
          </a:p>
          <a:p>
            <a:pPr marL="0" indent="0">
              <a:buNone/>
            </a:pPr>
            <a:endParaRPr lang="en-US" sz="2000" dirty="0"/>
          </a:p>
        </p:txBody>
      </p:sp>
      <p:sp>
        <p:nvSpPr>
          <p:cNvPr id="4" name="Slide Number Placeholder 3">
            <a:extLst>
              <a:ext uri="{FF2B5EF4-FFF2-40B4-BE49-F238E27FC236}">
                <a16:creationId xmlns:a16="http://schemas.microsoft.com/office/drawing/2014/main" id="{01D91218-3006-4891-B486-970CC89D8EB0}"/>
              </a:ext>
            </a:extLst>
          </p:cNvPr>
          <p:cNvSpPr>
            <a:spLocks noGrp="1"/>
          </p:cNvSpPr>
          <p:nvPr>
            <p:ph type="sldNum" sz="quarter" idx="12"/>
          </p:nvPr>
        </p:nvSpPr>
        <p:spPr/>
        <p:txBody>
          <a:bodyPr/>
          <a:lstStyle/>
          <a:p>
            <a:fld id="{A3FA0A93-60EE-4E9D-852F-604094E61050}" type="slidenum">
              <a:rPr lang="en-US" smtClean="0"/>
              <a:t>6</a:t>
            </a:fld>
            <a:endParaRPr lang="en-US"/>
          </a:p>
        </p:txBody>
      </p:sp>
    </p:spTree>
    <p:extLst>
      <p:ext uri="{BB962C8B-B14F-4D97-AF65-F5344CB8AC3E}">
        <p14:creationId xmlns:p14="http://schemas.microsoft.com/office/powerpoint/2010/main" val="321457360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Illustrative Case Law</a:t>
            </a:r>
          </a:p>
        </p:txBody>
      </p:sp>
      <p:sp>
        <p:nvSpPr>
          <p:cNvPr id="3" name="Text Placeholder 2"/>
          <p:cNvSpPr>
            <a:spLocks noGrp="1"/>
          </p:cNvSpPr>
          <p:nvPr>
            <p:ph type="body" idx="1"/>
          </p:nvPr>
        </p:nvSpPr>
        <p:spPr/>
        <p:txBody>
          <a:bodyPr/>
          <a:lstStyle/>
          <a:p>
            <a:r>
              <a:rPr lang="en-US" dirty="0"/>
              <a:t> </a:t>
            </a:r>
          </a:p>
        </p:txBody>
      </p:sp>
      <p:sp>
        <p:nvSpPr>
          <p:cNvPr id="4" name="Slide Number Placeholder 3"/>
          <p:cNvSpPr>
            <a:spLocks noGrp="1"/>
          </p:cNvSpPr>
          <p:nvPr>
            <p:ph type="sldNum" sz="quarter" idx="12"/>
          </p:nvPr>
        </p:nvSpPr>
        <p:spPr>
          <a:xfrm>
            <a:off x="8610600" y="6356350"/>
            <a:ext cx="2743200" cy="365125"/>
          </a:xfrm>
        </p:spPr>
        <p:txBody>
          <a:bodyPr/>
          <a:lstStyle/>
          <a:p>
            <a:fld id="{A3FA0A93-60EE-4E9D-852F-604094E61050}" type="slidenum">
              <a:rPr lang="en-US" smtClean="0"/>
              <a:t>7</a:t>
            </a:fld>
            <a:endParaRPr lang="en-US"/>
          </a:p>
        </p:txBody>
      </p:sp>
    </p:spTree>
    <p:extLst>
      <p:ext uri="{BB962C8B-B14F-4D97-AF65-F5344CB8AC3E}">
        <p14:creationId xmlns:p14="http://schemas.microsoft.com/office/powerpoint/2010/main" val="172335666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981773" y="394186"/>
            <a:ext cx="9981600" cy="762000"/>
          </a:xfrm>
        </p:spPr>
        <p:txBody>
          <a:bodyPr>
            <a:noAutofit/>
          </a:bodyPr>
          <a:lstStyle/>
          <a:p>
            <a:r>
              <a:rPr lang="en-US" i="1" dirty="0"/>
              <a:t>Hosp Corp of America </a:t>
            </a:r>
            <a:r>
              <a:rPr lang="en-US" dirty="0"/>
              <a:t>(7th Cir. 1986) (by Posner) </a:t>
            </a:r>
            <a:r>
              <a:rPr lang="en-US" sz="2400" i="1" dirty="0">
                <a:solidFill>
                  <a:srgbClr val="00B0F0"/>
                </a:solidFill>
              </a:rPr>
              <a:t>(p. 805)</a:t>
            </a:r>
            <a:endParaRPr lang="en-US" i="1" dirty="0">
              <a:solidFill>
                <a:srgbClr val="00B0F0"/>
              </a:solidFill>
            </a:endParaRPr>
          </a:p>
        </p:txBody>
      </p:sp>
      <p:sp>
        <p:nvSpPr>
          <p:cNvPr id="5" name="Content Placeholder 4"/>
          <p:cNvSpPr>
            <a:spLocks noGrp="1"/>
          </p:cNvSpPr>
          <p:nvPr>
            <p:ph idx="1"/>
          </p:nvPr>
        </p:nvSpPr>
        <p:spPr>
          <a:xfrm>
            <a:off x="631596" y="1213730"/>
            <a:ext cx="7681131" cy="5644269"/>
          </a:xfrm>
        </p:spPr>
        <p:txBody>
          <a:bodyPr>
            <a:noAutofit/>
          </a:bodyPr>
          <a:lstStyle/>
          <a:p>
            <a:r>
              <a:rPr lang="en-US" sz="1800" u="sng" dirty="0"/>
              <a:t>Facts</a:t>
            </a:r>
            <a:r>
              <a:rPr lang="en-US" sz="1800" dirty="0"/>
              <a:t>: Multiple hospital acquisitions in Chattanooga (“11 to 7”)</a:t>
            </a:r>
          </a:p>
          <a:p>
            <a:pPr lvl="1"/>
            <a:r>
              <a:rPr lang="en-US" sz="1600" dirty="0"/>
              <a:t>HCA’s share increases from 14% to 26%</a:t>
            </a:r>
          </a:p>
          <a:p>
            <a:pPr lvl="1"/>
            <a:r>
              <a:rPr lang="en-US" sz="1600" dirty="0"/>
              <a:t>Overall market? CR4 increase from 79% to 91%</a:t>
            </a:r>
          </a:p>
          <a:p>
            <a:pPr lvl="1"/>
            <a:r>
              <a:rPr lang="en-US" sz="1600" dirty="0"/>
              <a:t>Note court’s observation about HHI (would still suggest high concentration)</a:t>
            </a:r>
          </a:p>
          <a:p>
            <a:r>
              <a:rPr lang="en-US" sz="1800" u="sng" dirty="0"/>
              <a:t>Holding</a:t>
            </a:r>
            <a:r>
              <a:rPr lang="en-US" sz="1800" dirty="0"/>
              <a:t>: </a:t>
            </a:r>
            <a:r>
              <a:rPr lang="en-US" sz="1800" i="1" dirty="0">
                <a:solidFill>
                  <a:srgbClr val="C00000"/>
                </a:solidFill>
              </a:rPr>
              <a:t>Coordination facilitated by the merger</a:t>
            </a:r>
          </a:p>
          <a:p>
            <a:pPr lvl="1"/>
            <a:r>
              <a:rPr lang="en-US" sz="1600" dirty="0"/>
              <a:t>Agreement” need not be proved; </a:t>
            </a:r>
          </a:p>
          <a:p>
            <a:pPr lvl="1"/>
            <a:r>
              <a:rPr lang="en-US" sz="1600" dirty="0"/>
              <a:t>Issue is </a:t>
            </a:r>
            <a:r>
              <a:rPr lang="en-US" sz="1600" i="1" dirty="0">
                <a:solidFill>
                  <a:srgbClr val="C00000"/>
                </a:solidFill>
              </a:rPr>
              <a:t>whether merger will make industry more conducive to coordination</a:t>
            </a:r>
          </a:p>
          <a:p>
            <a:pPr lvl="1"/>
            <a:r>
              <a:rPr lang="en-US" sz="1600" b="1" i="1" dirty="0">
                <a:solidFill>
                  <a:srgbClr val="C00000"/>
                </a:solidFill>
              </a:rPr>
              <a:t>A good way to understand “incipiency”!</a:t>
            </a:r>
          </a:p>
          <a:p>
            <a:r>
              <a:rPr lang="en-US" sz="1800" u="sng" dirty="0"/>
              <a:t>Analysis</a:t>
            </a:r>
            <a:r>
              <a:rPr lang="en-US" sz="1800" dirty="0"/>
              <a:t> – Some Key Points</a:t>
            </a:r>
          </a:p>
          <a:p>
            <a:pPr lvl="1"/>
            <a:r>
              <a:rPr lang="en-US" sz="1600" dirty="0">
                <a:solidFill>
                  <a:srgbClr val="C00000"/>
                </a:solidFill>
              </a:rPr>
              <a:t>Coordinated effects only</a:t>
            </a:r>
          </a:p>
          <a:p>
            <a:pPr lvl="1"/>
            <a:r>
              <a:rPr lang="en-US" sz="1600" dirty="0"/>
              <a:t>Focus of an “economic approach” to Section 7? </a:t>
            </a:r>
            <a:endParaRPr lang="en-US" sz="1600" dirty="0">
              <a:solidFill>
                <a:srgbClr val="C00000"/>
              </a:solidFill>
            </a:endParaRPr>
          </a:p>
          <a:p>
            <a:pPr lvl="1"/>
            <a:r>
              <a:rPr lang="en-US" sz="1600" dirty="0"/>
              <a:t>What factors does he consider beyond concentration?</a:t>
            </a:r>
          </a:p>
          <a:p>
            <a:pPr lvl="2"/>
            <a:r>
              <a:rPr lang="en-US" sz="1400" dirty="0"/>
              <a:t>Impact of entry conditions</a:t>
            </a:r>
          </a:p>
          <a:p>
            <a:pPr lvl="2"/>
            <a:r>
              <a:rPr lang="en-US" sz="1400" dirty="0">
                <a:solidFill>
                  <a:srgbClr val="C00000"/>
                </a:solidFill>
              </a:rPr>
              <a:t>Inelastic demand; past cooperation; </a:t>
            </a:r>
            <a:r>
              <a:rPr lang="en-US" sz="1400" b="1" dirty="0">
                <a:solidFill>
                  <a:srgbClr val="C00000"/>
                </a:solidFill>
              </a:rPr>
              <a:t>collective motive to resist cost-cutting and entry</a:t>
            </a:r>
          </a:p>
          <a:p>
            <a:pPr lvl="1"/>
            <a:r>
              <a:rPr lang="en-US" sz="1600" dirty="0"/>
              <a:t>Note similarity to evidence for evaluation of cartel problems</a:t>
            </a:r>
          </a:p>
          <a:p>
            <a:r>
              <a:rPr lang="en-US" sz="1800" u="sng" dirty="0"/>
              <a:t>Rebuttal Arguments </a:t>
            </a:r>
            <a:endParaRPr lang="en-US" sz="2000" u="sng" dirty="0"/>
          </a:p>
        </p:txBody>
      </p:sp>
      <p:sp>
        <p:nvSpPr>
          <p:cNvPr id="3" name="Slide Number Placeholder 2"/>
          <p:cNvSpPr>
            <a:spLocks noGrp="1"/>
          </p:cNvSpPr>
          <p:nvPr>
            <p:ph type="sldNum" sz="quarter" idx="12"/>
          </p:nvPr>
        </p:nvSpPr>
        <p:spPr/>
        <p:txBody>
          <a:bodyPr/>
          <a:lstStyle/>
          <a:p>
            <a:pPr>
              <a:defRPr/>
            </a:pPr>
            <a:fld id="{5DB1A829-65F2-4106-9B8E-BCFD85D18F0F}" type="slidenum">
              <a:rPr lang="en-US" smtClean="0"/>
              <a:pPr>
                <a:defRPr/>
              </a:pPr>
              <a:t>8</a:t>
            </a:fld>
            <a:endParaRPr lang="en-US" dirty="0"/>
          </a:p>
        </p:txBody>
      </p:sp>
      <p:cxnSp>
        <p:nvCxnSpPr>
          <p:cNvPr id="6" name="Straight Arrow Connector 5">
            <a:extLst>
              <a:ext uri="{FF2B5EF4-FFF2-40B4-BE49-F238E27FC236}">
                <a16:creationId xmlns:a16="http://schemas.microsoft.com/office/drawing/2014/main" id="{8950C5C2-5ACC-478F-B23A-3DDD12B37112}"/>
              </a:ext>
            </a:extLst>
          </p:cNvPr>
          <p:cNvCxnSpPr>
            <a:cxnSpLocks/>
          </p:cNvCxnSpPr>
          <p:nvPr/>
        </p:nvCxnSpPr>
        <p:spPr>
          <a:xfrm flipH="1">
            <a:off x="4151356" y="3540192"/>
            <a:ext cx="3143524" cy="528857"/>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7" name="TextBox 6">
            <a:extLst>
              <a:ext uri="{FF2B5EF4-FFF2-40B4-BE49-F238E27FC236}">
                <a16:creationId xmlns:a16="http://schemas.microsoft.com/office/drawing/2014/main" id="{8703D6C2-04A4-4D8B-B3B2-21639117C764}"/>
              </a:ext>
            </a:extLst>
          </p:cNvPr>
          <p:cNvSpPr txBox="1"/>
          <p:nvPr/>
        </p:nvSpPr>
        <p:spPr>
          <a:xfrm>
            <a:off x="7747423" y="3202485"/>
            <a:ext cx="3606377" cy="523220"/>
          </a:xfrm>
          <a:prstGeom prst="rect">
            <a:avLst/>
          </a:prstGeom>
          <a:noFill/>
          <a:ln w="38100">
            <a:solidFill>
              <a:srgbClr val="0070C0"/>
            </a:solidFill>
          </a:ln>
        </p:spPr>
        <p:txBody>
          <a:bodyPr wrap="square" rtlCol="0">
            <a:spAutoFit/>
          </a:bodyPr>
          <a:lstStyle/>
          <a:p>
            <a:r>
              <a:rPr lang="en-US" sz="1400" b="1" i="1" dirty="0">
                <a:solidFill>
                  <a:srgbClr val="0070C0"/>
                </a:solidFill>
              </a:rPr>
              <a:t>Chicago-school influence:</a:t>
            </a:r>
          </a:p>
          <a:p>
            <a:r>
              <a:rPr lang="en-US" sz="1400" b="1" i="1" dirty="0">
                <a:solidFill>
                  <a:srgbClr val="0070C0"/>
                </a:solidFill>
              </a:rPr>
              <a:t>Unilateral ignored in HMGs until 1992 HMGs</a:t>
            </a:r>
          </a:p>
        </p:txBody>
      </p:sp>
      <p:cxnSp>
        <p:nvCxnSpPr>
          <p:cNvPr id="8" name="Straight Arrow Connector 7">
            <a:extLst>
              <a:ext uri="{FF2B5EF4-FFF2-40B4-BE49-F238E27FC236}">
                <a16:creationId xmlns:a16="http://schemas.microsoft.com/office/drawing/2014/main" id="{8950C5C2-5ACC-478F-B23A-3DDD12B37112}"/>
              </a:ext>
            </a:extLst>
          </p:cNvPr>
          <p:cNvCxnSpPr>
            <a:cxnSpLocks/>
          </p:cNvCxnSpPr>
          <p:nvPr/>
        </p:nvCxnSpPr>
        <p:spPr>
          <a:xfrm flipH="1">
            <a:off x="5945361" y="4391025"/>
            <a:ext cx="1665114" cy="618928"/>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8703D6C2-04A4-4D8B-B3B2-21639117C764}"/>
              </a:ext>
            </a:extLst>
          </p:cNvPr>
          <p:cNvSpPr txBox="1"/>
          <p:nvPr/>
        </p:nvSpPr>
        <p:spPr>
          <a:xfrm>
            <a:off x="7747423" y="4055846"/>
            <a:ext cx="3296691" cy="954107"/>
          </a:xfrm>
          <a:prstGeom prst="rect">
            <a:avLst/>
          </a:prstGeom>
          <a:noFill/>
          <a:ln w="38100">
            <a:solidFill>
              <a:srgbClr val="0070C0"/>
            </a:solidFill>
          </a:ln>
        </p:spPr>
        <p:txBody>
          <a:bodyPr wrap="square" rtlCol="0">
            <a:spAutoFit/>
          </a:bodyPr>
          <a:lstStyle/>
          <a:p>
            <a:r>
              <a:rPr lang="en-US" sz="1400" b="1" i="1" dirty="0" err="1">
                <a:solidFill>
                  <a:srgbClr val="0070C0"/>
                </a:solidFill>
              </a:rPr>
              <a:t>Certif</a:t>
            </a:r>
            <a:r>
              <a:rPr lang="en-US" sz="1400" b="1" i="1" dirty="0">
                <a:solidFill>
                  <a:srgbClr val="0070C0"/>
                </a:solidFill>
              </a:rPr>
              <a:t> of Need (CON) regulation deters entry (or expansion by mavericks), if excess capacity following output reductions</a:t>
            </a:r>
          </a:p>
        </p:txBody>
      </p:sp>
      <p:cxnSp>
        <p:nvCxnSpPr>
          <p:cNvPr id="12" name="Straight Arrow Connector 11">
            <a:extLst>
              <a:ext uri="{FF2B5EF4-FFF2-40B4-BE49-F238E27FC236}">
                <a16:creationId xmlns:a16="http://schemas.microsoft.com/office/drawing/2014/main" id="{8950C5C2-5ACC-478F-B23A-3DDD12B37112}"/>
              </a:ext>
            </a:extLst>
          </p:cNvPr>
          <p:cNvCxnSpPr>
            <a:cxnSpLocks/>
          </p:cNvCxnSpPr>
          <p:nvPr/>
        </p:nvCxnSpPr>
        <p:spPr>
          <a:xfrm flipH="1">
            <a:off x="5297384" y="1625628"/>
            <a:ext cx="1597231" cy="209396"/>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8703D6C2-04A4-4D8B-B3B2-21639117C764}"/>
              </a:ext>
            </a:extLst>
          </p:cNvPr>
          <p:cNvSpPr txBox="1"/>
          <p:nvPr/>
        </p:nvSpPr>
        <p:spPr>
          <a:xfrm>
            <a:off x="8102666" y="5601704"/>
            <a:ext cx="2676698" cy="738664"/>
          </a:xfrm>
          <a:prstGeom prst="rect">
            <a:avLst/>
          </a:prstGeom>
          <a:noFill/>
          <a:ln w="38100">
            <a:solidFill>
              <a:srgbClr val="0070C0"/>
            </a:solidFill>
          </a:ln>
        </p:spPr>
        <p:txBody>
          <a:bodyPr wrap="square" rtlCol="0">
            <a:spAutoFit/>
          </a:bodyPr>
          <a:lstStyle/>
          <a:p>
            <a:r>
              <a:rPr lang="en-US" sz="1400" b="1" i="1" dirty="0">
                <a:solidFill>
                  <a:srgbClr val="0070C0"/>
                </a:solidFill>
              </a:rPr>
              <a:t>Inelastic demand </a:t>
            </a:r>
            <a:r>
              <a:rPr lang="en-US" sz="1400" b="1" i="1" dirty="0">
                <a:solidFill>
                  <a:srgbClr val="0070C0"/>
                </a:solidFill>
                <a:sym typeface="Wingdings" panose="05000000000000000000" pitchFamily="2" charset="2"/>
              </a:rPr>
              <a:t> can raise price by more from a small output reduction, so more profitable</a:t>
            </a:r>
            <a:endParaRPr lang="en-US" sz="1400" b="1" i="1" dirty="0">
              <a:solidFill>
                <a:srgbClr val="0070C0"/>
              </a:solidFill>
            </a:endParaRPr>
          </a:p>
        </p:txBody>
      </p:sp>
      <p:sp>
        <p:nvSpPr>
          <p:cNvPr id="21" name="TextBox 20">
            <a:extLst>
              <a:ext uri="{FF2B5EF4-FFF2-40B4-BE49-F238E27FC236}">
                <a16:creationId xmlns:a16="http://schemas.microsoft.com/office/drawing/2014/main" id="{8703D6C2-04A4-4D8B-B3B2-21639117C764}"/>
              </a:ext>
            </a:extLst>
          </p:cNvPr>
          <p:cNvSpPr txBox="1"/>
          <p:nvPr/>
        </p:nvSpPr>
        <p:spPr>
          <a:xfrm>
            <a:off x="7129707" y="1225816"/>
            <a:ext cx="4307002" cy="738664"/>
          </a:xfrm>
          <a:prstGeom prst="rect">
            <a:avLst/>
          </a:prstGeom>
          <a:noFill/>
          <a:ln w="38100">
            <a:solidFill>
              <a:srgbClr val="0070C0"/>
            </a:solidFill>
          </a:ln>
        </p:spPr>
        <p:txBody>
          <a:bodyPr wrap="square" rtlCol="0">
            <a:spAutoFit/>
          </a:bodyPr>
          <a:lstStyle/>
          <a:p>
            <a:r>
              <a:rPr lang="en-US" sz="1400" b="1" i="1" dirty="0">
                <a:solidFill>
                  <a:srgbClr val="0070C0"/>
                </a:solidFill>
              </a:rPr>
              <a:t>Note that HCA managed but did not own some hospitals.  Greater incentive to reduce their output, since will divert customers to HCA owned hospitals</a:t>
            </a:r>
          </a:p>
        </p:txBody>
      </p:sp>
      <p:cxnSp>
        <p:nvCxnSpPr>
          <p:cNvPr id="22" name="Straight Arrow Connector 21">
            <a:extLst>
              <a:ext uri="{FF2B5EF4-FFF2-40B4-BE49-F238E27FC236}">
                <a16:creationId xmlns:a16="http://schemas.microsoft.com/office/drawing/2014/main" id="{8950C5C2-5ACC-478F-B23A-3DDD12B37112}"/>
              </a:ext>
            </a:extLst>
          </p:cNvPr>
          <p:cNvCxnSpPr>
            <a:cxnSpLocks/>
          </p:cNvCxnSpPr>
          <p:nvPr/>
        </p:nvCxnSpPr>
        <p:spPr>
          <a:xfrm flipH="1" flipV="1">
            <a:off x="7129707" y="5601124"/>
            <a:ext cx="822847" cy="23923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8703D6C2-04A4-4D8B-B3B2-21639117C764}"/>
              </a:ext>
            </a:extLst>
          </p:cNvPr>
          <p:cNvSpPr txBox="1"/>
          <p:nvPr/>
        </p:nvSpPr>
        <p:spPr>
          <a:xfrm>
            <a:off x="3790437" y="6048573"/>
            <a:ext cx="1280561" cy="307777"/>
          </a:xfrm>
          <a:prstGeom prst="rect">
            <a:avLst/>
          </a:prstGeom>
          <a:noFill/>
          <a:ln w="38100">
            <a:solidFill>
              <a:srgbClr val="0070C0"/>
            </a:solidFill>
          </a:ln>
        </p:spPr>
        <p:txBody>
          <a:bodyPr wrap="square" rtlCol="0">
            <a:spAutoFit/>
          </a:bodyPr>
          <a:lstStyle/>
          <a:p>
            <a:r>
              <a:rPr lang="en-US" sz="1400" b="1" i="1" dirty="0">
                <a:solidFill>
                  <a:srgbClr val="0070C0"/>
                </a:solidFill>
              </a:rPr>
              <a:t>See later slides</a:t>
            </a:r>
          </a:p>
        </p:txBody>
      </p:sp>
      <p:cxnSp>
        <p:nvCxnSpPr>
          <p:cNvPr id="19" name="Straight Arrow Connector 18">
            <a:extLst>
              <a:ext uri="{FF2B5EF4-FFF2-40B4-BE49-F238E27FC236}">
                <a16:creationId xmlns:a16="http://schemas.microsoft.com/office/drawing/2014/main" id="{31302789-A5E5-4956-A156-685103127E40}"/>
              </a:ext>
            </a:extLst>
          </p:cNvPr>
          <p:cNvCxnSpPr>
            <a:cxnSpLocks/>
          </p:cNvCxnSpPr>
          <p:nvPr/>
        </p:nvCxnSpPr>
        <p:spPr>
          <a:xfrm flipH="1" flipV="1">
            <a:off x="2789515" y="5928955"/>
            <a:ext cx="822847" cy="239235"/>
          </a:xfrm>
          <a:prstGeom prst="straightConnector1">
            <a:avLst/>
          </a:prstGeom>
          <a:ln w="38100">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32365445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BA6E6F2-ABAC-464B-BADB-E39EBC99D477}"/>
              </a:ext>
            </a:extLst>
          </p:cNvPr>
          <p:cNvSpPr>
            <a:spLocks noGrp="1"/>
          </p:cNvSpPr>
          <p:nvPr>
            <p:ph type="title"/>
          </p:nvPr>
        </p:nvSpPr>
        <p:spPr/>
        <p:txBody>
          <a:bodyPr/>
          <a:lstStyle/>
          <a:p>
            <a:r>
              <a:rPr lang="en-US" dirty="0"/>
              <a:t>Sidebar: More Inelastic Demand Implies That </a:t>
            </a:r>
            <a:br>
              <a:rPr lang="en-US" dirty="0"/>
            </a:br>
            <a:r>
              <a:rPr lang="en-US" dirty="0"/>
              <a:t>a Given Output Reduction Leads to Higher Prices</a:t>
            </a:r>
          </a:p>
        </p:txBody>
      </p:sp>
      <p:sp>
        <p:nvSpPr>
          <p:cNvPr id="3" name="Content Placeholder 2">
            <a:extLst>
              <a:ext uri="{FF2B5EF4-FFF2-40B4-BE49-F238E27FC236}">
                <a16:creationId xmlns:a16="http://schemas.microsoft.com/office/drawing/2014/main" id="{59BF9ECB-C237-4DCE-B871-F2D22B51C7CE}"/>
              </a:ext>
            </a:extLst>
          </p:cNvPr>
          <p:cNvSpPr>
            <a:spLocks noGrp="1"/>
          </p:cNvSpPr>
          <p:nvPr>
            <p:ph idx="1"/>
          </p:nvPr>
        </p:nvSpPr>
        <p:spPr>
          <a:xfrm>
            <a:off x="838200" y="1847850"/>
            <a:ext cx="10515600" cy="4351338"/>
          </a:xfrm>
        </p:spPr>
        <p:txBody>
          <a:bodyPr/>
          <a:lstStyle/>
          <a:p>
            <a:pPr marL="0" indent="0">
              <a:buNone/>
            </a:pPr>
            <a:r>
              <a:rPr lang="en-US" dirty="0"/>
              <a:t>  </a:t>
            </a:r>
          </a:p>
        </p:txBody>
      </p:sp>
      <p:sp>
        <p:nvSpPr>
          <p:cNvPr id="4" name="Slide Number Placeholder 3">
            <a:extLst>
              <a:ext uri="{FF2B5EF4-FFF2-40B4-BE49-F238E27FC236}">
                <a16:creationId xmlns:a16="http://schemas.microsoft.com/office/drawing/2014/main" id="{AD9B7B5B-6A57-4BAA-8438-F97A37FBC899}"/>
              </a:ext>
            </a:extLst>
          </p:cNvPr>
          <p:cNvSpPr>
            <a:spLocks noGrp="1"/>
          </p:cNvSpPr>
          <p:nvPr>
            <p:ph type="sldNum" sz="quarter" idx="12"/>
          </p:nvPr>
        </p:nvSpPr>
        <p:spPr/>
        <p:txBody>
          <a:bodyPr/>
          <a:lstStyle/>
          <a:p>
            <a:fld id="{A3FA0A93-60EE-4E9D-852F-604094E61050}" type="slidenum">
              <a:rPr lang="en-US" smtClean="0"/>
              <a:t>9</a:t>
            </a:fld>
            <a:endParaRPr lang="en-US"/>
          </a:p>
        </p:txBody>
      </p:sp>
      <p:cxnSp>
        <p:nvCxnSpPr>
          <p:cNvPr id="6" name="Straight Connector 5">
            <a:extLst>
              <a:ext uri="{FF2B5EF4-FFF2-40B4-BE49-F238E27FC236}">
                <a16:creationId xmlns:a16="http://schemas.microsoft.com/office/drawing/2014/main" id="{129A5272-4C42-4614-A6CB-841E0712DEDC}"/>
              </a:ext>
            </a:extLst>
          </p:cNvPr>
          <p:cNvCxnSpPr>
            <a:cxnSpLocks/>
          </p:cNvCxnSpPr>
          <p:nvPr/>
        </p:nvCxnSpPr>
        <p:spPr>
          <a:xfrm flipH="1" flipV="1">
            <a:off x="2124075" y="2105027"/>
            <a:ext cx="47625" cy="3143248"/>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702F0A8A-BB16-4453-A76E-9A8C389010DE}"/>
              </a:ext>
            </a:extLst>
          </p:cNvPr>
          <p:cNvCxnSpPr>
            <a:cxnSpLocks/>
          </p:cNvCxnSpPr>
          <p:nvPr/>
        </p:nvCxnSpPr>
        <p:spPr>
          <a:xfrm>
            <a:off x="2124075" y="5248276"/>
            <a:ext cx="5314950" cy="45242"/>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59BFB50D-297D-49D3-B6B4-BE84BCCB9BCB}"/>
              </a:ext>
            </a:extLst>
          </p:cNvPr>
          <p:cNvCxnSpPr/>
          <p:nvPr/>
        </p:nvCxnSpPr>
        <p:spPr>
          <a:xfrm>
            <a:off x="2419350" y="3157538"/>
            <a:ext cx="4514850" cy="1457325"/>
          </a:xfrm>
          <a:prstGeom prst="line">
            <a:avLst/>
          </a:prstGeom>
          <a:ln w="57150"/>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F92A8733-4B4D-4B76-BF63-C0EF2A71E87A}"/>
              </a:ext>
            </a:extLst>
          </p:cNvPr>
          <p:cNvCxnSpPr>
            <a:cxnSpLocks/>
          </p:cNvCxnSpPr>
          <p:nvPr/>
        </p:nvCxnSpPr>
        <p:spPr>
          <a:xfrm>
            <a:off x="3457575" y="1805315"/>
            <a:ext cx="3516644" cy="2789838"/>
          </a:xfrm>
          <a:prstGeom prst="line">
            <a:avLst/>
          </a:prstGeom>
          <a:ln w="57150">
            <a:solidFill>
              <a:srgbClr val="C00000"/>
            </a:solidFill>
          </a:ln>
        </p:spPr>
        <p:style>
          <a:lnRef idx="1">
            <a:schemeClr val="accent2"/>
          </a:lnRef>
          <a:fillRef idx="0">
            <a:schemeClr val="accent2"/>
          </a:fillRef>
          <a:effectRef idx="0">
            <a:schemeClr val="accent2"/>
          </a:effectRef>
          <a:fontRef idx="minor">
            <a:schemeClr val="tx1"/>
          </a:fontRef>
        </p:style>
      </p:cxnSp>
      <p:cxnSp>
        <p:nvCxnSpPr>
          <p:cNvPr id="20" name="Straight Connector 19">
            <a:extLst>
              <a:ext uri="{FF2B5EF4-FFF2-40B4-BE49-F238E27FC236}">
                <a16:creationId xmlns:a16="http://schemas.microsoft.com/office/drawing/2014/main" id="{CD910F29-0643-4C6F-A2F4-CF7AC935C02F}"/>
              </a:ext>
            </a:extLst>
          </p:cNvPr>
          <p:cNvCxnSpPr/>
          <p:nvPr/>
        </p:nvCxnSpPr>
        <p:spPr>
          <a:xfrm>
            <a:off x="6934200" y="4614863"/>
            <a:ext cx="0" cy="633412"/>
          </a:xfrm>
          <a:prstGeom prst="line">
            <a:avLst/>
          </a:prstGeom>
          <a:ln w="38100">
            <a:prstDash val="dash"/>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2048690B-1F5A-45CB-8040-FDDE315DF7E0}"/>
              </a:ext>
            </a:extLst>
          </p:cNvPr>
          <p:cNvCxnSpPr>
            <a:cxnSpLocks/>
          </p:cNvCxnSpPr>
          <p:nvPr/>
        </p:nvCxnSpPr>
        <p:spPr>
          <a:xfrm>
            <a:off x="5195887" y="3250404"/>
            <a:ext cx="0" cy="1924050"/>
          </a:xfrm>
          <a:prstGeom prst="line">
            <a:avLst/>
          </a:prstGeom>
          <a:ln w="38100">
            <a:prstDash val="dash"/>
          </a:ln>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FB3F47B1-1A83-4D9F-99A5-6E65CE00D0BF}"/>
              </a:ext>
            </a:extLst>
          </p:cNvPr>
          <p:cNvCxnSpPr>
            <a:cxnSpLocks/>
          </p:cNvCxnSpPr>
          <p:nvPr/>
        </p:nvCxnSpPr>
        <p:spPr>
          <a:xfrm flipH="1" flipV="1">
            <a:off x="2152650" y="3162300"/>
            <a:ext cx="2990851" cy="76200"/>
          </a:xfrm>
          <a:prstGeom prst="line">
            <a:avLst/>
          </a:prstGeom>
          <a:ln w="38100">
            <a:solidFill>
              <a:srgbClr val="C00000"/>
            </a:solidFill>
            <a:prstDash val="dash"/>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86E77586-99D5-4EC8-BF0D-EDC4B52DF020}"/>
              </a:ext>
            </a:extLst>
          </p:cNvPr>
          <p:cNvCxnSpPr>
            <a:cxnSpLocks/>
          </p:cNvCxnSpPr>
          <p:nvPr/>
        </p:nvCxnSpPr>
        <p:spPr>
          <a:xfrm flipH="1">
            <a:off x="2147887" y="4143377"/>
            <a:ext cx="3164685" cy="0"/>
          </a:xfrm>
          <a:prstGeom prst="line">
            <a:avLst/>
          </a:prstGeom>
          <a:ln w="38100">
            <a:prstDash val="dash"/>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2997639F-D160-416D-A006-D7DD3F8D686D}"/>
              </a:ext>
            </a:extLst>
          </p:cNvPr>
          <p:cNvSpPr txBox="1"/>
          <p:nvPr/>
        </p:nvSpPr>
        <p:spPr>
          <a:xfrm>
            <a:off x="6915151" y="3524527"/>
            <a:ext cx="1653017" cy="369332"/>
          </a:xfrm>
          <a:prstGeom prst="rect">
            <a:avLst/>
          </a:prstGeom>
          <a:noFill/>
          <a:ln w="19050">
            <a:solidFill>
              <a:schemeClr val="tx1"/>
            </a:solidFill>
          </a:ln>
        </p:spPr>
        <p:txBody>
          <a:bodyPr wrap="none" rtlCol="0">
            <a:spAutoFit/>
          </a:bodyPr>
          <a:lstStyle/>
          <a:p>
            <a:r>
              <a:rPr lang="en-US" dirty="0">
                <a:solidFill>
                  <a:srgbClr val="0070C0"/>
                </a:solidFill>
              </a:rPr>
              <a:t>Elastic Demand</a:t>
            </a:r>
          </a:p>
        </p:txBody>
      </p:sp>
      <p:sp>
        <p:nvSpPr>
          <p:cNvPr id="35" name="TextBox 34">
            <a:extLst>
              <a:ext uri="{FF2B5EF4-FFF2-40B4-BE49-F238E27FC236}">
                <a16:creationId xmlns:a16="http://schemas.microsoft.com/office/drawing/2014/main" id="{DF954079-3224-4986-9590-2A8C90D5694E}"/>
              </a:ext>
            </a:extLst>
          </p:cNvPr>
          <p:cNvSpPr txBox="1"/>
          <p:nvPr/>
        </p:nvSpPr>
        <p:spPr>
          <a:xfrm>
            <a:off x="6387008" y="2125425"/>
            <a:ext cx="1806905" cy="369332"/>
          </a:xfrm>
          <a:prstGeom prst="rect">
            <a:avLst/>
          </a:prstGeom>
          <a:noFill/>
          <a:ln w="19050">
            <a:solidFill>
              <a:schemeClr val="tx1"/>
            </a:solidFill>
          </a:ln>
        </p:spPr>
        <p:txBody>
          <a:bodyPr wrap="none" rtlCol="0">
            <a:spAutoFit/>
          </a:bodyPr>
          <a:lstStyle/>
          <a:p>
            <a:r>
              <a:rPr lang="en-US" dirty="0">
                <a:solidFill>
                  <a:srgbClr val="C00000"/>
                </a:solidFill>
              </a:rPr>
              <a:t>Inelastic Demand</a:t>
            </a:r>
          </a:p>
        </p:txBody>
      </p:sp>
      <p:cxnSp>
        <p:nvCxnSpPr>
          <p:cNvPr id="37" name="Straight Arrow Connector 36">
            <a:extLst>
              <a:ext uri="{FF2B5EF4-FFF2-40B4-BE49-F238E27FC236}">
                <a16:creationId xmlns:a16="http://schemas.microsoft.com/office/drawing/2014/main" id="{11671811-05F7-4E15-A764-A42911552008}"/>
              </a:ext>
            </a:extLst>
          </p:cNvPr>
          <p:cNvCxnSpPr>
            <a:stCxn id="33" idx="1"/>
          </p:cNvCxnSpPr>
          <p:nvPr/>
        </p:nvCxnSpPr>
        <p:spPr>
          <a:xfrm flipH="1">
            <a:off x="5648325" y="3709193"/>
            <a:ext cx="1266826" cy="434184"/>
          </a:xfrm>
          <a:prstGeom prst="straightConnector1">
            <a:avLst/>
          </a:prstGeom>
          <a:ln w="28575">
            <a:headEnd type="none" w="med" len="med"/>
            <a:tailEnd type="triangle" w="med" len="med"/>
          </a:ln>
        </p:spPr>
        <p:style>
          <a:lnRef idx="1">
            <a:schemeClr val="accent1"/>
          </a:lnRef>
          <a:fillRef idx="0">
            <a:schemeClr val="accent1"/>
          </a:fillRef>
          <a:effectRef idx="0">
            <a:schemeClr val="accent1"/>
          </a:effectRef>
          <a:fontRef idx="minor">
            <a:schemeClr val="tx1"/>
          </a:fontRef>
        </p:style>
      </p:cxnSp>
      <p:cxnSp>
        <p:nvCxnSpPr>
          <p:cNvPr id="38" name="Straight Arrow Connector 37">
            <a:extLst>
              <a:ext uri="{FF2B5EF4-FFF2-40B4-BE49-F238E27FC236}">
                <a16:creationId xmlns:a16="http://schemas.microsoft.com/office/drawing/2014/main" id="{9104637D-1C11-468A-9EB7-083FDD132F8A}"/>
              </a:ext>
            </a:extLst>
          </p:cNvPr>
          <p:cNvCxnSpPr/>
          <p:nvPr/>
        </p:nvCxnSpPr>
        <p:spPr>
          <a:xfrm flipH="1">
            <a:off x="5061114" y="2367896"/>
            <a:ext cx="1266826" cy="434184"/>
          </a:xfrm>
          <a:prstGeom prst="straightConnector1">
            <a:avLst/>
          </a:prstGeom>
          <a:ln w="28575">
            <a:solidFill>
              <a:srgbClr val="C00000"/>
            </a:solidFill>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39" name="TextBox 38">
            <a:extLst>
              <a:ext uri="{FF2B5EF4-FFF2-40B4-BE49-F238E27FC236}">
                <a16:creationId xmlns:a16="http://schemas.microsoft.com/office/drawing/2014/main" id="{A232B2BF-B895-4500-8EA0-1E3AEC4AAEB9}"/>
              </a:ext>
            </a:extLst>
          </p:cNvPr>
          <p:cNvSpPr txBox="1"/>
          <p:nvPr/>
        </p:nvSpPr>
        <p:spPr>
          <a:xfrm>
            <a:off x="6647231" y="5387619"/>
            <a:ext cx="628649" cy="369332"/>
          </a:xfrm>
          <a:prstGeom prst="rect">
            <a:avLst/>
          </a:prstGeom>
          <a:noFill/>
        </p:spPr>
        <p:txBody>
          <a:bodyPr wrap="square" rtlCol="0">
            <a:spAutoFit/>
          </a:bodyPr>
          <a:lstStyle/>
          <a:p>
            <a:r>
              <a:rPr lang="en-US" dirty="0"/>
              <a:t>Q1</a:t>
            </a:r>
          </a:p>
        </p:txBody>
      </p:sp>
      <p:sp>
        <p:nvSpPr>
          <p:cNvPr id="41" name="TextBox 40">
            <a:extLst>
              <a:ext uri="{FF2B5EF4-FFF2-40B4-BE49-F238E27FC236}">
                <a16:creationId xmlns:a16="http://schemas.microsoft.com/office/drawing/2014/main" id="{1B7D88F1-1760-4F6C-BF41-80968FB82404}"/>
              </a:ext>
            </a:extLst>
          </p:cNvPr>
          <p:cNvSpPr txBox="1"/>
          <p:nvPr/>
        </p:nvSpPr>
        <p:spPr>
          <a:xfrm>
            <a:off x="4998245" y="5397777"/>
            <a:ext cx="628649" cy="369332"/>
          </a:xfrm>
          <a:prstGeom prst="rect">
            <a:avLst/>
          </a:prstGeom>
          <a:noFill/>
        </p:spPr>
        <p:txBody>
          <a:bodyPr wrap="square" rtlCol="0">
            <a:spAutoFit/>
          </a:bodyPr>
          <a:lstStyle/>
          <a:p>
            <a:r>
              <a:rPr lang="en-US" dirty="0"/>
              <a:t>Q2</a:t>
            </a:r>
          </a:p>
        </p:txBody>
      </p:sp>
      <p:sp>
        <p:nvSpPr>
          <p:cNvPr id="43" name="TextBox 42">
            <a:extLst>
              <a:ext uri="{FF2B5EF4-FFF2-40B4-BE49-F238E27FC236}">
                <a16:creationId xmlns:a16="http://schemas.microsoft.com/office/drawing/2014/main" id="{BF390838-8DE0-4295-98C4-0E50426D9420}"/>
              </a:ext>
            </a:extLst>
          </p:cNvPr>
          <p:cNvSpPr txBox="1"/>
          <p:nvPr/>
        </p:nvSpPr>
        <p:spPr>
          <a:xfrm>
            <a:off x="1159637" y="3886200"/>
            <a:ext cx="928719" cy="400110"/>
          </a:xfrm>
          <a:prstGeom prst="rect">
            <a:avLst/>
          </a:prstGeom>
          <a:noFill/>
        </p:spPr>
        <p:txBody>
          <a:bodyPr wrap="square" rtlCol="0">
            <a:spAutoFit/>
          </a:bodyPr>
          <a:lstStyle/>
          <a:p>
            <a:r>
              <a:rPr lang="en-US" sz="2000" dirty="0" err="1"/>
              <a:t>P</a:t>
            </a:r>
            <a:r>
              <a:rPr lang="en-US" sz="1600" i="1" dirty="0" err="1"/>
              <a:t>elastic</a:t>
            </a:r>
            <a:endParaRPr lang="en-US" i="1" dirty="0"/>
          </a:p>
        </p:txBody>
      </p:sp>
      <p:sp>
        <p:nvSpPr>
          <p:cNvPr id="45" name="TextBox 44">
            <a:extLst>
              <a:ext uri="{FF2B5EF4-FFF2-40B4-BE49-F238E27FC236}">
                <a16:creationId xmlns:a16="http://schemas.microsoft.com/office/drawing/2014/main" id="{CECE8A64-929D-4D79-BF84-D5682E9E6C4F}"/>
              </a:ext>
            </a:extLst>
          </p:cNvPr>
          <p:cNvSpPr txBox="1"/>
          <p:nvPr/>
        </p:nvSpPr>
        <p:spPr>
          <a:xfrm>
            <a:off x="1009650" y="2829609"/>
            <a:ext cx="1019175" cy="400110"/>
          </a:xfrm>
          <a:prstGeom prst="rect">
            <a:avLst/>
          </a:prstGeom>
          <a:noFill/>
        </p:spPr>
        <p:txBody>
          <a:bodyPr wrap="square" rtlCol="0">
            <a:spAutoFit/>
          </a:bodyPr>
          <a:lstStyle/>
          <a:p>
            <a:r>
              <a:rPr lang="en-US" sz="2000" dirty="0" err="1"/>
              <a:t>P</a:t>
            </a:r>
            <a:r>
              <a:rPr lang="en-US" sz="1600" i="1" dirty="0" err="1"/>
              <a:t>inelastic</a:t>
            </a:r>
            <a:endParaRPr lang="en-US" i="1" dirty="0"/>
          </a:p>
        </p:txBody>
      </p:sp>
      <p:sp>
        <p:nvSpPr>
          <p:cNvPr id="47" name="TextBox 46">
            <a:extLst>
              <a:ext uri="{FF2B5EF4-FFF2-40B4-BE49-F238E27FC236}">
                <a16:creationId xmlns:a16="http://schemas.microsoft.com/office/drawing/2014/main" id="{89B5D882-E63F-4DBE-A074-0D8E7BDD78CC}"/>
              </a:ext>
            </a:extLst>
          </p:cNvPr>
          <p:cNvSpPr txBox="1"/>
          <p:nvPr/>
        </p:nvSpPr>
        <p:spPr>
          <a:xfrm>
            <a:off x="1571627" y="4454477"/>
            <a:ext cx="641779" cy="400110"/>
          </a:xfrm>
          <a:prstGeom prst="rect">
            <a:avLst/>
          </a:prstGeom>
          <a:noFill/>
        </p:spPr>
        <p:txBody>
          <a:bodyPr wrap="square" rtlCol="0">
            <a:spAutoFit/>
          </a:bodyPr>
          <a:lstStyle/>
          <a:p>
            <a:r>
              <a:rPr lang="en-US" sz="2000" dirty="0"/>
              <a:t>P</a:t>
            </a:r>
            <a:r>
              <a:rPr lang="en-US" sz="2000" baseline="-25000" dirty="0"/>
              <a:t>1</a:t>
            </a:r>
            <a:endParaRPr lang="en-US" baseline="-25000" dirty="0"/>
          </a:p>
        </p:txBody>
      </p:sp>
      <p:cxnSp>
        <p:nvCxnSpPr>
          <p:cNvPr id="48" name="Straight Connector 47">
            <a:extLst>
              <a:ext uri="{FF2B5EF4-FFF2-40B4-BE49-F238E27FC236}">
                <a16:creationId xmlns:a16="http://schemas.microsoft.com/office/drawing/2014/main" id="{730982CC-9FBA-4E60-8BD7-4DD3473DD1C4}"/>
              </a:ext>
            </a:extLst>
          </p:cNvPr>
          <p:cNvCxnSpPr>
            <a:cxnSpLocks/>
          </p:cNvCxnSpPr>
          <p:nvPr/>
        </p:nvCxnSpPr>
        <p:spPr>
          <a:xfrm flipH="1" flipV="1">
            <a:off x="2124075" y="4652054"/>
            <a:ext cx="4791077" cy="29877"/>
          </a:xfrm>
          <a:prstGeom prst="line">
            <a:avLst/>
          </a:prstGeom>
          <a:ln w="38100">
            <a:prstDash val="dash"/>
          </a:ln>
        </p:spPr>
        <p:style>
          <a:lnRef idx="1">
            <a:schemeClr val="accent1"/>
          </a:lnRef>
          <a:fillRef idx="0">
            <a:schemeClr val="accent1"/>
          </a:fillRef>
          <a:effectRef idx="0">
            <a:schemeClr val="accent1"/>
          </a:effectRef>
          <a:fontRef idx="minor">
            <a:schemeClr val="tx1"/>
          </a:fontRef>
        </p:style>
      </p:cxnSp>
      <p:sp>
        <p:nvSpPr>
          <p:cNvPr id="5" name="Oval 4">
            <a:extLst>
              <a:ext uri="{FF2B5EF4-FFF2-40B4-BE49-F238E27FC236}">
                <a16:creationId xmlns:a16="http://schemas.microsoft.com/office/drawing/2014/main" id="{430E05C7-F539-410A-B7C5-714DDB0CC7FC}"/>
              </a:ext>
            </a:extLst>
          </p:cNvPr>
          <p:cNvSpPr/>
          <p:nvPr/>
        </p:nvSpPr>
        <p:spPr>
          <a:xfrm flipH="1" flipV="1">
            <a:off x="6898019" y="4519889"/>
            <a:ext cx="152399" cy="191357"/>
          </a:xfrm>
          <a:prstGeom prst="ellipse">
            <a:avLst/>
          </a:prstGeom>
          <a:solidFill>
            <a:srgbClr val="C0000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 name="Oval 6">
            <a:extLst>
              <a:ext uri="{FF2B5EF4-FFF2-40B4-BE49-F238E27FC236}">
                <a16:creationId xmlns:a16="http://schemas.microsoft.com/office/drawing/2014/main" id="{12B536E8-48B8-4E2D-842C-8FBD92388FC7}"/>
              </a:ext>
            </a:extLst>
          </p:cNvPr>
          <p:cNvSpPr/>
          <p:nvPr/>
        </p:nvSpPr>
        <p:spPr>
          <a:xfrm flipH="1" flipV="1">
            <a:off x="5105936" y="3143935"/>
            <a:ext cx="152399" cy="191357"/>
          </a:xfrm>
          <a:prstGeom prst="ellipse">
            <a:avLst/>
          </a:prstGeom>
          <a:solidFill>
            <a:srgbClr val="C0000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Oval 7">
            <a:extLst>
              <a:ext uri="{FF2B5EF4-FFF2-40B4-BE49-F238E27FC236}">
                <a16:creationId xmlns:a16="http://schemas.microsoft.com/office/drawing/2014/main" id="{65C41E6E-6EA4-4C4B-9615-5A057B18385A}"/>
              </a:ext>
            </a:extLst>
          </p:cNvPr>
          <p:cNvSpPr/>
          <p:nvPr/>
        </p:nvSpPr>
        <p:spPr>
          <a:xfrm flipH="1" flipV="1">
            <a:off x="5122073" y="3965140"/>
            <a:ext cx="152399" cy="191357"/>
          </a:xfrm>
          <a:prstGeom prst="ellipse">
            <a:avLst/>
          </a:prstGeom>
          <a:solidFill>
            <a:srgbClr val="0070C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Tree>
    <p:extLst>
      <p:ext uri="{BB962C8B-B14F-4D97-AF65-F5344CB8AC3E}">
        <p14:creationId xmlns:p14="http://schemas.microsoft.com/office/powerpoint/2010/main" val="225272985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Times New Roma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18437</TotalTime>
  <Words>3662</Words>
  <Application>Microsoft Office PowerPoint</Application>
  <PresentationFormat>Widescreen</PresentationFormat>
  <Paragraphs>415</Paragraphs>
  <Slides>35</Slides>
  <Notes>7</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35</vt:i4>
      </vt:variant>
    </vt:vector>
  </HeadingPairs>
  <TitlesOfParts>
    <vt:vector size="41" baseType="lpstr">
      <vt:lpstr>Arial</vt:lpstr>
      <vt:lpstr>Calibri</vt:lpstr>
      <vt:lpstr>Tahoma</vt:lpstr>
      <vt:lpstr>Times New Roman</vt:lpstr>
      <vt:lpstr>Wingdings</vt:lpstr>
      <vt:lpstr>Office Theme</vt:lpstr>
      <vt:lpstr>Topic 13 Merger Coordinated Effects Analysis Potential Entry Mergers   Professor Steven Salop Antitrust Econ &amp; Law Fall 2021</vt:lpstr>
      <vt:lpstr>Anticompetitive Effects of Mergers – Three Types</vt:lpstr>
      <vt:lpstr>PowerPoint Presentation</vt:lpstr>
      <vt:lpstr>Coordinated Effects Analysis Flows From Cartelization Analysis</vt:lpstr>
      <vt:lpstr>RECALL: Coordination More Likely to Succeed For Certain Market Conditions (“Structural” Factors)</vt:lpstr>
      <vt:lpstr>But Note These Lessons from Price Fixing Cases</vt:lpstr>
      <vt:lpstr>Illustrative Case Law</vt:lpstr>
      <vt:lpstr>Hosp Corp of America (7th Cir. 1986) (by Posner) (p. 805)</vt:lpstr>
      <vt:lpstr>Sidebar: More Inelastic Demand Implies That  a Given Output Reduction Leads to Higher Prices</vt:lpstr>
      <vt:lpstr>HCA Rebuttal Arguments (pp.809-11)</vt:lpstr>
      <vt:lpstr>Recall Heinz (2001) on Cartel Problems (p. 721)</vt:lpstr>
      <vt:lpstr>HCA Sidebars</vt:lpstr>
      <vt:lpstr>Posner - “Complaint to FTC Came From a Competitor”</vt:lpstr>
      <vt:lpstr>HCA Suggests the Intuition of the Hypo Monopolist Test in the Context of Coordinated Effects Concerns</vt:lpstr>
      <vt:lpstr>Horizontal Merger Guidelines Analysis</vt:lpstr>
      <vt:lpstr>Unilateral vs Coordinated Effects Enforcement</vt:lpstr>
      <vt:lpstr>Impact of the 2010 HMGs?</vt:lpstr>
      <vt:lpstr>HMGs Proposed Burden of Proof</vt:lpstr>
      <vt:lpstr>Three Economic Theories of Coordination from Mergers</vt:lpstr>
      <vt:lpstr>HMGs’ Proof of Coordinated Effects in Mergers</vt:lpstr>
      <vt:lpstr>2010 HMGs HHI Thresholds</vt:lpstr>
      <vt:lpstr>Maverick Analysis (p. 815) </vt:lpstr>
      <vt:lpstr>Why Does a Merger Reduce Maverick Incentives </vt:lpstr>
      <vt:lpstr>Sidebar: Increased Market Share Enhances Unilateral Incentives to Raise Price</vt:lpstr>
      <vt:lpstr>But Note that a Merger Alternatively Could Create a Maverick</vt:lpstr>
      <vt:lpstr>Coordinated Effects Analysis in HR Block (2011)</vt:lpstr>
      <vt:lpstr>H&amp;R Block (D.D.C. 2011): Coordinated Effects Analysis  (pp. 766-71) </vt:lpstr>
      <vt:lpstr>Maverick Analysis in H&amp;R Block (pp. 769-71)</vt:lpstr>
      <vt:lpstr>Sidebar: Exclusionary Effects </vt:lpstr>
      <vt:lpstr>Anticompetitive Effects of Mergers – Three Types</vt:lpstr>
      <vt:lpstr>Exclusionary Effects May Occur When a Merger Creates a  “Powerful Buyer” Who Pressures Suppliers to Raise Rivals’ Costs</vt:lpstr>
      <vt:lpstr>HCA Exclusion Theory as Analogous to Buyer Power</vt:lpstr>
      <vt:lpstr>PowerPoint Presentation</vt:lpstr>
      <vt:lpstr>Exclusionary Effects and Competitor Standing</vt:lpstr>
      <vt:lpstr>Looking Ahead to Topic 14:  Ease of Entry and Supply Side Analysis</vt:lpstr>
    </vt:vector>
  </TitlesOfParts>
  <Company>HU</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Merger Slides</dc:title>
  <dc:creator>ssalop@gmail.com</dc:creator>
  <cp:lastModifiedBy>Steve Salop</cp:lastModifiedBy>
  <cp:revision>631</cp:revision>
  <dcterms:created xsi:type="dcterms:W3CDTF">2018-03-27T13:21:55Z</dcterms:created>
  <dcterms:modified xsi:type="dcterms:W3CDTF">2023-04-30T19:23:44Z</dcterms:modified>
</cp:coreProperties>
</file>

<file path=docProps/thumbnail.jpeg>
</file>